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52" d="100"/>
          <a:sy n="52" d="100"/>
        </p:scale>
        <p:origin x="6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3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3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9620" y="466343"/>
            <a:ext cx="11111548" cy="2093977"/>
          </a:xfrm>
        </p:spPr>
        <p:txBody>
          <a:bodyPr>
            <a:normAutofit/>
          </a:bodyPr>
          <a:lstStyle/>
          <a:p>
            <a:r>
              <a:rPr lang="fr-FR" sz="3600" b="1" smtClean="0">
                <a:solidFill>
                  <a:schemeClr val="bg1"/>
                </a:solidFill>
              </a:rPr>
              <a:t>TIME DEPENDENCE </a:t>
            </a:r>
            <a:r>
              <a:rPr lang="en-US" sz="3600" b="1" smtClean="0">
                <a:solidFill>
                  <a:schemeClr val="bg1"/>
                </a:solidFill>
              </a:rPr>
              <a:t>OF STOCK PRICE STUDIED BY A STATISTICAL </a:t>
            </a:r>
            <a:r>
              <a:rPr lang="fr-FR" sz="3600" b="1" smtClean="0">
                <a:solidFill>
                  <a:schemeClr val="bg1"/>
                </a:solidFill>
              </a:rPr>
              <a:t>PHYSICS APPROACH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9620" y="2560320"/>
            <a:ext cx="11111548" cy="3877056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Hung T. </a:t>
            </a:r>
            <a:r>
              <a:rPr lang="fr-FR" sz="2000" b="1" dirty="0" err="1" smtClean="0">
                <a:solidFill>
                  <a:schemeClr val="bg1"/>
                </a:solidFill>
              </a:rPr>
              <a:t>Diep</a:t>
            </a:r>
            <a:r>
              <a:rPr lang="fr-FR" sz="2000" b="1" dirty="0" smtClean="0">
                <a:solidFill>
                  <a:schemeClr val="bg1"/>
                </a:solidFill>
              </a:rPr>
              <a:t> (*) &amp; Gabriel </a:t>
            </a:r>
            <a:r>
              <a:rPr lang="fr-FR" sz="2000" b="1" dirty="0" err="1" smtClean="0">
                <a:solidFill>
                  <a:schemeClr val="bg1"/>
                </a:solidFill>
              </a:rPr>
              <a:t>Desgranges</a:t>
            </a:r>
            <a:r>
              <a:rPr lang="fr-FR" sz="2000" b="1" dirty="0" smtClean="0">
                <a:solidFill>
                  <a:schemeClr val="bg1"/>
                </a:solidFill>
              </a:rPr>
              <a:t> (**)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(*) LPTM (Lab. Phys. </a:t>
            </a:r>
            <a:r>
              <a:rPr lang="fr-FR" sz="2000" b="1" dirty="0" err="1" smtClean="0">
                <a:solidFill>
                  <a:schemeClr val="bg1"/>
                </a:solidFill>
              </a:rPr>
              <a:t>Théor</a:t>
            </a:r>
            <a:r>
              <a:rPr lang="fr-FR" sz="2000" b="1" dirty="0">
                <a:solidFill>
                  <a:schemeClr val="bg1"/>
                </a:solidFill>
              </a:rPr>
              <a:t>.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</a:rPr>
              <a:t>Modélis</a:t>
            </a:r>
            <a:r>
              <a:rPr lang="fr-FR" sz="2000" b="1" dirty="0" smtClean="0">
                <a:solidFill>
                  <a:schemeClr val="bg1"/>
                </a:solidFill>
              </a:rPr>
              <a:t>.), UMR 8089, CY Cergy Paris Université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(**) THEMA (Théorie Economique </a:t>
            </a:r>
            <a:r>
              <a:rPr lang="fr-FR" sz="2000" b="1" dirty="0">
                <a:solidFill>
                  <a:schemeClr val="bg1"/>
                </a:solidFill>
              </a:rPr>
              <a:t>e</a:t>
            </a:r>
            <a:r>
              <a:rPr lang="fr-FR" sz="2000" b="1" dirty="0" smtClean="0">
                <a:solidFill>
                  <a:schemeClr val="bg1"/>
                </a:solidFill>
              </a:rPr>
              <a:t>t Applications, </a:t>
            </a:r>
            <a:r>
              <a:rPr lang="fr-FR" sz="2000" b="1" dirty="0">
                <a:solidFill>
                  <a:schemeClr val="bg1"/>
                </a:solidFill>
              </a:rPr>
              <a:t>UMR </a:t>
            </a:r>
            <a:r>
              <a:rPr lang="fr-FR" sz="2000" b="1" dirty="0" smtClean="0">
                <a:solidFill>
                  <a:schemeClr val="bg1"/>
                </a:solidFill>
              </a:rPr>
              <a:t>8184, </a:t>
            </a:r>
            <a:r>
              <a:rPr lang="fr-FR" sz="2000" b="1" dirty="0">
                <a:solidFill>
                  <a:schemeClr val="bg1"/>
                </a:solidFill>
              </a:rPr>
              <a:t>CY Cergy Paris </a:t>
            </a:r>
            <a:r>
              <a:rPr lang="fr-FR" sz="2000" b="1" dirty="0" smtClean="0">
                <a:solidFill>
                  <a:schemeClr val="bg1"/>
                </a:solidFill>
              </a:rPr>
              <a:t>Université</a:t>
            </a:r>
          </a:p>
          <a:p>
            <a:endParaRPr lang="fr-FR" sz="2000" dirty="0" smtClean="0">
              <a:solidFill>
                <a:srgbClr val="FFFF00"/>
              </a:solidFill>
            </a:endParaRPr>
          </a:p>
          <a:p>
            <a:r>
              <a:rPr lang="fr-FR" sz="2000" b="1" dirty="0" smtClean="0">
                <a:solidFill>
                  <a:srgbClr val="FFFF00"/>
                </a:solidFill>
              </a:rPr>
              <a:t>OUTLINE:</a:t>
            </a:r>
          </a:p>
          <a:p>
            <a:pPr marL="514350" indent="-514350">
              <a:buAutoNum type="romanUcPeriod"/>
            </a:pPr>
            <a:r>
              <a:rPr lang="fr-FR" sz="2000" b="1" dirty="0" smtClean="0">
                <a:solidFill>
                  <a:srgbClr val="FFFF00"/>
                </a:solidFill>
              </a:rPr>
              <a:t>Model</a:t>
            </a:r>
          </a:p>
          <a:p>
            <a:pPr marL="514350" indent="-514350">
              <a:buAutoNum type="romanUcPeriod"/>
            </a:pPr>
            <a:r>
              <a:rPr lang="fr-FR" sz="2000" b="1" dirty="0" smtClean="0">
                <a:solidFill>
                  <a:srgbClr val="FFFF00"/>
                </a:solidFill>
              </a:rPr>
              <a:t>Monte Carlo </a:t>
            </a:r>
            <a:r>
              <a:rPr lang="fr-FR" sz="2000" b="1" dirty="0" err="1" smtClean="0">
                <a:solidFill>
                  <a:srgbClr val="FFFF00"/>
                </a:solidFill>
              </a:rPr>
              <a:t>Results</a:t>
            </a:r>
            <a:r>
              <a:rPr lang="fr-FR" sz="2000" b="1" dirty="0" smtClean="0">
                <a:solidFill>
                  <a:srgbClr val="FFFF00"/>
                </a:solidFill>
              </a:rPr>
              <a:t> –</a:t>
            </a:r>
            <a:r>
              <a:rPr lang="fr-FR" sz="2000" b="1" dirty="0" err="1" smtClean="0">
                <a:solidFill>
                  <a:srgbClr val="FFFF00"/>
                </a:solidFill>
              </a:rPr>
              <a:t>Summary</a:t>
            </a:r>
            <a:r>
              <a:rPr lang="fr-FR" sz="2000" b="1" dirty="0" smtClean="0">
                <a:solidFill>
                  <a:srgbClr val="FFFF00"/>
                </a:solidFill>
              </a:rPr>
              <a:t> and Conclusion</a:t>
            </a:r>
          </a:p>
          <a:p>
            <a:r>
              <a:rPr lang="fr-FR" sz="2000" b="1" dirty="0" smtClean="0">
                <a:solidFill>
                  <a:srgbClr val="FFFF00"/>
                </a:solidFill>
              </a:rPr>
              <a:t>III. 	</a:t>
            </a:r>
            <a:r>
              <a:rPr lang="fr-FR" sz="2000" b="1" dirty="0" err="1" smtClean="0">
                <a:solidFill>
                  <a:srgbClr val="FFFF00"/>
                </a:solidFill>
              </a:rPr>
              <a:t>Mean</a:t>
            </a:r>
            <a:r>
              <a:rPr lang="fr-FR" sz="2000" b="1" dirty="0" smtClean="0">
                <a:solidFill>
                  <a:srgbClr val="FFFF00"/>
                </a:solidFill>
              </a:rPr>
              <a:t>-Field </a:t>
            </a:r>
            <a:r>
              <a:rPr lang="fr-FR" sz="2000" b="1" dirty="0" err="1" smtClean="0">
                <a:solidFill>
                  <a:srgbClr val="FFFF00"/>
                </a:solidFill>
              </a:rPr>
              <a:t>Theory</a:t>
            </a:r>
            <a:r>
              <a:rPr lang="fr-FR" sz="2000" b="1" dirty="0" smtClean="0">
                <a:solidFill>
                  <a:srgbClr val="FFFF00"/>
                </a:solidFill>
              </a:rPr>
              <a:t> –</a:t>
            </a:r>
            <a:r>
              <a:rPr lang="fr-FR" sz="2000" b="1" dirty="0" err="1" smtClean="0">
                <a:solidFill>
                  <a:srgbClr val="FFFF00"/>
                </a:solidFill>
              </a:rPr>
              <a:t>Results</a:t>
            </a:r>
            <a:r>
              <a:rPr lang="fr-FR" sz="2000" b="1" dirty="0" smtClean="0">
                <a:solidFill>
                  <a:srgbClr val="FFFF00"/>
                </a:solidFill>
              </a:rPr>
              <a:t> and Conclusion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" y="193843"/>
            <a:ext cx="1144211" cy="9839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757" y="4076404"/>
            <a:ext cx="2102411" cy="2544042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7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10"/>
    </mc:Choice>
    <mc:Fallback>
      <p:transition spd="slow" advTm="38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1" y="719076"/>
            <a:ext cx="9849677" cy="6138924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2149" y="198120"/>
            <a:ext cx="8534400" cy="1498600"/>
          </a:xfrm>
        </p:spPr>
        <p:txBody>
          <a:bodyPr>
            <a:normAutofit/>
          </a:bodyPr>
          <a:lstStyle/>
          <a:p>
            <a:r>
              <a:rPr lang="fr-FR" sz="2400" b="1" dirty="0" err="1" smtClean="0"/>
              <a:t>Mean</a:t>
            </a:r>
            <a:r>
              <a:rPr lang="fr-FR" sz="2400" b="1" dirty="0" smtClean="0"/>
              <a:t>-Field </a:t>
            </a:r>
            <a:r>
              <a:rPr lang="fr-FR" sz="2400" b="1" dirty="0" err="1" smtClean="0"/>
              <a:t>Results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several</a:t>
            </a:r>
            <a:r>
              <a:rPr lang="fr-FR" sz="2400" b="1" dirty="0" smtClean="0"/>
              <a:t> T:</a:t>
            </a:r>
            <a:endParaRPr lang="fr-FR" sz="2400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5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340"/>
    </mc:Choice>
    <mc:Fallback>
      <p:transition spd="slow" advTm="96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467" y="232664"/>
            <a:ext cx="8534401" cy="901192"/>
          </a:xfrm>
        </p:spPr>
        <p:txBody>
          <a:bodyPr/>
          <a:lstStyle/>
          <a:p>
            <a:r>
              <a:rPr lang="fr-FR" b="1" dirty="0" err="1" smtClean="0">
                <a:solidFill>
                  <a:schemeClr val="bg1"/>
                </a:solidFill>
              </a:rPr>
              <a:t>CONClusion</a:t>
            </a:r>
            <a:r>
              <a:rPr lang="fr-FR" b="1" dirty="0" smtClean="0">
                <a:solidFill>
                  <a:schemeClr val="bg1"/>
                </a:solidFill>
              </a:rPr>
              <a:t> ON THE MF THEORY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6466" y="1277112"/>
            <a:ext cx="11495597" cy="525170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*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sz="2800" b="1" dirty="0" smtClean="0">
                <a:solidFill>
                  <a:srgbClr val="FFFF00"/>
                </a:solidFill>
              </a:rPr>
              <a:t>Full </a:t>
            </a:r>
            <a:r>
              <a:rPr lang="fr-FR" sz="2800" b="1" dirty="0" err="1" smtClean="0">
                <a:solidFill>
                  <a:srgbClr val="FFFF00"/>
                </a:solidFill>
              </a:rPr>
              <a:t>paper</a:t>
            </a:r>
            <a:r>
              <a:rPr lang="fr-FR" sz="2800" b="1" dirty="0" smtClean="0">
                <a:solidFill>
                  <a:srgbClr val="FFFF00"/>
                </a:solidFill>
              </a:rPr>
              <a:t>:</a:t>
            </a:r>
          </a:p>
          <a:p>
            <a:endParaRPr lang="fr-FR" sz="2800" b="1" dirty="0">
              <a:solidFill>
                <a:srgbClr val="FFFF00"/>
              </a:solidFill>
            </a:endParaRPr>
          </a:p>
          <a:p>
            <a:endParaRPr lang="fr-FR" sz="2800" b="1" dirty="0" smtClean="0">
              <a:solidFill>
                <a:srgbClr val="FFFF00"/>
              </a:solidFill>
            </a:endParaRPr>
          </a:p>
          <a:p>
            <a:endParaRPr lang="fr-FR" sz="2800" b="1" dirty="0">
              <a:solidFill>
                <a:srgbClr val="FFFF00"/>
              </a:solidFill>
            </a:endParaRPr>
          </a:p>
          <a:p>
            <a:r>
              <a:rPr lang="fr-FR" sz="2800" b="1" dirty="0" smtClean="0">
                <a:solidFill>
                  <a:srgbClr val="FFFF00"/>
                </a:solidFill>
              </a:rPr>
              <a:t>THANK YOU FOR YOUR ATTENTION. </a:t>
            </a:r>
          </a:p>
          <a:p>
            <a:endParaRPr lang="fr-FR" sz="2800" b="1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70" y="1481328"/>
            <a:ext cx="11232929" cy="17556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44" y="4572000"/>
            <a:ext cx="11547613" cy="9144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2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20"/>
    </mc:Choice>
    <mc:Fallback>
      <p:transition spd="slow" advTm="70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605" y="841248"/>
            <a:ext cx="11276140" cy="6144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 smtClean="0"/>
              <a:t>I. MODEL:</a:t>
            </a:r>
          </a:p>
          <a:p>
            <a:r>
              <a:rPr lang="fr-FR" sz="2400" b="1" dirty="0" smtClean="0"/>
              <a:t>The </a:t>
            </a:r>
            <a:r>
              <a:rPr lang="fr-FR" sz="2400" b="1" dirty="0" err="1" smtClean="0"/>
              <a:t>purpose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this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work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study</a:t>
            </a:r>
            <a:r>
              <a:rPr lang="fr-FR" sz="2400" b="1" dirty="0" smtClean="0"/>
              <a:t> the time </a:t>
            </a:r>
            <a:r>
              <a:rPr lang="fr-FR" sz="2400" b="1" dirty="0" err="1" smtClean="0"/>
              <a:t>dependence</a:t>
            </a:r>
            <a:r>
              <a:rPr lang="fr-FR" sz="2400" b="1" dirty="0" smtClean="0"/>
              <a:t> of a stock </a:t>
            </a:r>
            <a:r>
              <a:rPr lang="fr-FR" sz="2400" b="1" dirty="0" err="1" smtClean="0"/>
              <a:t>price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under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some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some</a:t>
            </a:r>
            <a:r>
              <a:rPr lang="fr-FR" sz="2400" b="1" dirty="0" smtClean="0"/>
              <a:t> conditions. </a:t>
            </a:r>
            <a:r>
              <a:rPr lang="fr-FR" sz="2400" b="1" dirty="0" err="1" smtClean="0"/>
              <a:t>We</a:t>
            </a:r>
            <a:r>
              <a:rPr lang="fr-FR" sz="2400" b="1" dirty="0" smtClean="0"/>
              <a:t> use a spin model to </a:t>
            </a:r>
            <a:r>
              <a:rPr lang="fr-FR" sz="2400" b="1" dirty="0" err="1" smtClean="0"/>
              <a:t>represent</a:t>
            </a:r>
            <a:r>
              <a:rPr lang="fr-FR" sz="2400" b="1" dirty="0" smtClean="0"/>
              <a:t> agents in a </a:t>
            </a:r>
            <a:r>
              <a:rPr lang="fr-FR" sz="2400" b="1" dirty="0" err="1" smtClean="0"/>
              <a:t>market</a:t>
            </a:r>
            <a:r>
              <a:rPr lang="fr-FR" sz="2400" b="1" dirty="0" smtClean="0"/>
              <a:t>.  </a:t>
            </a:r>
            <a:r>
              <a:rPr lang="fr-FR" sz="2400" b="1" dirty="0" err="1" smtClean="0"/>
              <a:t>Each</a:t>
            </a:r>
            <a:r>
              <a:rPr lang="fr-FR" sz="2400" b="1" dirty="0" smtClean="0"/>
              <a:t> agent has 2M+1 values </a:t>
            </a:r>
            <a:r>
              <a:rPr lang="fr-FR" sz="2400" b="1" dirty="0" err="1" smtClean="0"/>
              <a:t>ranging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from</a:t>
            </a:r>
            <a:r>
              <a:rPr lang="fr-FR" sz="2400" b="1" dirty="0" smtClean="0"/>
              <a:t> a </a:t>
            </a:r>
            <a:r>
              <a:rPr lang="fr-FR" sz="2400" b="1" dirty="0" err="1" smtClean="0"/>
              <a:t>strong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desire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sell</a:t>
            </a:r>
            <a:r>
              <a:rPr lang="fr-FR" sz="2400" b="1" dirty="0" smtClean="0"/>
              <a:t> to a </a:t>
            </a:r>
            <a:r>
              <a:rPr lang="fr-FR" sz="2400" b="1" dirty="0" err="1" smtClean="0"/>
              <a:t>strong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desire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buy</a:t>
            </a:r>
            <a:r>
              <a:rPr lang="fr-FR" sz="2400" b="1" dirty="0" smtClean="0"/>
              <a:t> </a:t>
            </a:r>
            <a:r>
              <a:rPr lang="fr-FR" sz="2400" b="1" dirty="0" smtClean="0">
                <a:latin typeface="Symbol" panose="05050102010706020507" pitchFamily="18" charset="2"/>
              </a:rPr>
              <a:t>s </a:t>
            </a:r>
            <a:r>
              <a:rPr lang="fr-FR" sz="2400" b="1" dirty="0" smtClean="0"/>
              <a:t>=-M, -M+1, …, M-1, M. The </a:t>
            </a:r>
            <a:r>
              <a:rPr lang="fr-FR" sz="2400" b="1" dirty="0" err="1" smtClean="0"/>
              <a:t>decision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he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takes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at</a:t>
            </a:r>
            <a:r>
              <a:rPr lang="fr-FR" sz="2400" b="1" dirty="0" smtClean="0"/>
              <a:t> the time t </a:t>
            </a:r>
            <a:r>
              <a:rPr lang="fr-FR" sz="2400" b="1" dirty="0" err="1" smtClean="0"/>
              <a:t>depends</a:t>
            </a:r>
            <a:r>
              <a:rPr lang="fr-FR" sz="2400" b="1" dirty="0" smtClean="0"/>
              <a:t> on </a:t>
            </a:r>
            <a:r>
              <a:rPr lang="fr-FR" sz="2400" b="1" dirty="0" err="1" smtClean="0"/>
              <a:t>several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competing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factors</a:t>
            </a:r>
            <a:r>
              <a:rPr lang="fr-FR" sz="2400" b="1" dirty="0" smtClean="0"/>
              <a:t>: </a:t>
            </a:r>
            <a:endParaRPr lang="fr-FR" sz="24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FF00"/>
                </a:solidFill>
              </a:rPr>
              <a:t>- imitation of the </a:t>
            </a:r>
            <a:r>
              <a:rPr lang="fr-FR" sz="2400" b="1" dirty="0" err="1" smtClean="0">
                <a:solidFill>
                  <a:srgbClr val="FFFF00"/>
                </a:solidFill>
              </a:rPr>
              <a:t>majority</a:t>
            </a:r>
            <a:r>
              <a:rPr lang="fr-FR" sz="2400" b="1" dirty="0" smtClean="0">
                <a:solidFill>
                  <a:srgbClr val="FFFF00"/>
                </a:solidFill>
              </a:rPr>
              <a:t> of </a:t>
            </a:r>
            <a:r>
              <a:rPr lang="fr-FR" sz="2400" b="1" dirty="0" err="1" smtClean="0">
                <a:solidFill>
                  <a:srgbClr val="FFFF00"/>
                </a:solidFill>
              </a:rPr>
              <a:t>his</a:t>
            </a:r>
            <a:r>
              <a:rPr lang="fr-FR" sz="2400" b="1" dirty="0" smtClean="0">
                <a:solidFill>
                  <a:srgbClr val="FFFF00"/>
                </a:solidFill>
              </a:rPr>
              <a:t> « </a:t>
            </a:r>
            <a:r>
              <a:rPr lang="fr-FR" sz="2400" b="1" dirty="0" err="1" smtClean="0">
                <a:solidFill>
                  <a:srgbClr val="FFFF00"/>
                </a:solidFill>
              </a:rPr>
              <a:t>neighbors</a:t>
            </a:r>
            <a:r>
              <a:rPr lang="fr-FR" sz="2400" b="1" dirty="0" smtClean="0">
                <a:solidFill>
                  <a:srgbClr val="FFFF00"/>
                </a:solidFill>
              </a:rPr>
              <a:t> » </a:t>
            </a:r>
            <a:r>
              <a:rPr lang="fr-FR" sz="2400" b="1" dirty="0" err="1" smtClean="0">
                <a:solidFill>
                  <a:srgbClr val="FFFF00"/>
                </a:solidFill>
              </a:rPr>
              <a:t>at</a:t>
            </a:r>
            <a:r>
              <a:rPr lang="fr-FR" sz="2400" b="1" dirty="0" smtClean="0">
                <a:solidFill>
                  <a:srgbClr val="FFFF00"/>
                </a:solidFill>
              </a:rPr>
              <a:t> t-1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FF00"/>
                </a:solidFill>
              </a:rPr>
              <a:t>- </a:t>
            </a:r>
            <a:r>
              <a:rPr lang="fr-FR" sz="2400" b="1" dirty="0" err="1" smtClean="0">
                <a:solidFill>
                  <a:srgbClr val="FFFF00"/>
                </a:solidFill>
              </a:rPr>
              <a:t>following</a:t>
            </a:r>
            <a:r>
              <a:rPr lang="fr-FR" sz="2400" b="1" dirty="0" smtClean="0">
                <a:solidFill>
                  <a:srgbClr val="FFFF00"/>
                </a:solidFill>
              </a:rPr>
              <a:t> the </a:t>
            </a:r>
            <a:r>
              <a:rPr lang="fr-FR" sz="2400" b="1" dirty="0" err="1" smtClean="0">
                <a:solidFill>
                  <a:srgbClr val="FFFF00"/>
                </a:solidFill>
              </a:rPr>
              <a:t>market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price</a:t>
            </a:r>
            <a:r>
              <a:rPr lang="fr-FR" sz="2400" b="1" dirty="0" smtClean="0">
                <a:solidFill>
                  <a:srgbClr val="FFFF00"/>
                </a:solidFill>
              </a:rPr>
              <a:t>  </a:t>
            </a:r>
            <a:r>
              <a:rPr lang="fr-FR" sz="2400" b="1" dirty="0" err="1" smtClean="0">
                <a:solidFill>
                  <a:srgbClr val="FFFF00"/>
                </a:solidFill>
              </a:rPr>
              <a:t>at</a:t>
            </a:r>
            <a:r>
              <a:rPr lang="fr-FR" sz="2400" b="1" dirty="0" smtClean="0">
                <a:solidFill>
                  <a:srgbClr val="FFFF00"/>
                </a:solidFill>
              </a:rPr>
              <a:t> t-1: </a:t>
            </a:r>
            <a:r>
              <a:rPr lang="fr-FR" sz="2400" b="1" dirty="0" err="1" smtClean="0">
                <a:solidFill>
                  <a:srgbClr val="FFFF00"/>
                </a:solidFill>
              </a:rPr>
              <a:t>willing</a:t>
            </a:r>
            <a:r>
              <a:rPr lang="fr-FR" sz="2400" b="1" dirty="0" smtClean="0">
                <a:solidFill>
                  <a:srgbClr val="FFFF00"/>
                </a:solidFill>
              </a:rPr>
              <a:t> to </a:t>
            </a:r>
            <a:r>
              <a:rPr lang="fr-FR" sz="2400" b="1" dirty="0" err="1" smtClean="0">
                <a:solidFill>
                  <a:srgbClr val="FFFF00"/>
                </a:solidFill>
              </a:rPr>
              <a:t>sell</a:t>
            </a:r>
            <a:r>
              <a:rPr lang="fr-FR" sz="2400" b="1" dirty="0" smtClean="0">
                <a:solidFill>
                  <a:srgbClr val="FFFF00"/>
                </a:solidFill>
              </a:rPr>
              <a:t> (</a:t>
            </a:r>
            <a:r>
              <a:rPr lang="fr-FR" sz="2400" b="1" dirty="0" err="1" smtClean="0">
                <a:solidFill>
                  <a:srgbClr val="FFFF00"/>
                </a:solidFill>
              </a:rPr>
              <a:t>buy</a:t>
            </a:r>
            <a:r>
              <a:rPr lang="fr-FR" sz="2400" b="1" dirty="0" smtClean="0">
                <a:solidFill>
                  <a:srgbClr val="FFFF00"/>
                </a:solidFill>
              </a:rPr>
              <a:t>) </a:t>
            </a:r>
            <a:r>
              <a:rPr lang="fr-FR" sz="2400" b="1" dirty="0" err="1" smtClean="0">
                <a:solidFill>
                  <a:srgbClr val="FFFF00"/>
                </a:solidFill>
              </a:rPr>
              <a:t>when</a:t>
            </a:r>
            <a:r>
              <a:rPr lang="fr-FR" sz="2400" b="1" dirty="0" smtClean="0">
                <a:solidFill>
                  <a:srgbClr val="FFFF00"/>
                </a:solidFill>
              </a:rPr>
              <a:t> the </a:t>
            </a:r>
            <a:r>
              <a:rPr lang="fr-FR" sz="2400" b="1" dirty="0" err="1" smtClean="0">
                <a:solidFill>
                  <a:srgbClr val="FFFF00"/>
                </a:solidFill>
              </a:rPr>
              <a:t>price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is</a:t>
            </a:r>
            <a:r>
              <a:rPr lang="fr-FR" sz="2400" b="1" dirty="0" smtClean="0">
                <a:solidFill>
                  <a:srgbClr val="FFFF00"/>
                </a:solidFill>
              </a:rPr>
              <a:t> high (</a:t>
            </a:r>
            <a:r>
              <a:rPr lang="fr-FR" sz="2400" b="1" dirty="0" err="1" smtClean="0">
                <a:solidFill>
                  <a:srgbClr val="FFFF00"/>
                </a:solidFill>
              </a:rPr>
              <a:t>low</a:t>
            </a:r>
            <a:r>
              <a:rPr lang="fr-FR" sz="2400" b="1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FF00"/>
                </a:solidFill>
              </a:rPr>
              <a:t>- </a:t>
            </a:r>
            <a:r>
              <a:rPr lang="fr-FR" sz="2400" b="1" dirty="0" err="1" smtClean="0">
                <a:solidFill>
                  <a:srgbClr val="FFFF00"/>
                </a:solidFill>
              </a:rPr>
              <a:t>following</a:t>
            </a:r>
            <a:r>
              <a:rPr lang="fr-FR" sz="2400" b="1" dirty="0" smtClean="0">
                <a:solidFill>
                  <a:srgbClr val="FFFF00"/>
                </a:solidFill>
              </a:rPr>
              <a:t> an incitation of  the </a:t>
            </a:r>
            <a:r>
              <a:rPr lang="fr-FR" sz="2400" b="1" dirty="0" err="1" smtClean="0">
                <a:solidFill>
                  <a:srgbClr val="FFFF00"/>
                </a:solidFill>
              </a:rPr>
              <a:t>government</a:t>
            </a:r>
            <a:endParaRPr lang="fr-FR" sz="24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FF00"/>
                </a:solidFill>
              </a:rPr>
              <a:t>- the agent </a:t>
            </a:r>
            <a:r>
              <a:rPr lang="fr-FR" sz="2400" b="1" dirty="0" err="1" smtClean="0">
                <a:solidFill>
                  <a:srgbClr val="FFFF00"/>
                </a:solidFill>
              </a:rPr>
              <a:t>under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these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competing</a:t>
            </a:r>
            <a:r>
              <a:rPr lang="fr-FR" sz="2400" b="1" dirty="0" smtClean="0">
                <a:solidFill>
                  <a:srgbClr val="FFFF00"/>
                </a:solidFill>
              </a:rPr>
              <a:t>  </a:t>
            </a:r>
            <a:r>
              <a:rPr lang="fr-FR" sz="2400" b="1" dirty="0" err="1" smtClean="0">
                <a:solidFill>
                  <a:srgbClr val="FFFF00"/>
                </a:solidFill>
              </a:rPr>
              <a:t>factors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is</a:t>
            </a:r>
            <a:r>
              <a:rPr lang="fr-FR" sz="2400" b="1" dirty="0" smtClean="0">
                <a:solidFill>
                  <a:srgbClr val="FFFF00"/>
                </a:solidFill>
              </a:rPr>
              <a:t> in </a:t>
            </a:r>
            <a:r>
              <a:rPr lang="fr-FR" sz="2400" b="1" dirty="0" err="1" smtClean="0">
                <a:solidFill>
                  <a:srgbClr val="FFFF00"/>
                </a:solidFill>
              </a:rPr>
              <a:t>addtion</a:t>
            </a:r>
            <a:r>
              <a:rPr lang="fr-FR" sz="2400" b="1" dirty="0" smtClean="0">
                <a:solidFill>
                  <a:srgbClr val="FFFF00"/>
                </a:solidFill>
              </a:rPr>
              <a:t> in an </a:t>
            </a:r>
            <a:r>
              <a:rPr lang="fr-FR" sz="2400" b="1" dirty="0" err="1" smtClean="0">
                <a:solidFill>
                  <a:srgbClr val="FFFF00"/>
                </a:solidFill>
              </a:rPr>
              <a:t>economic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atmosphere</a:t>
            </a:r>
            <a:r>
              <a:rPr lang="fr-FR" sz="2400" b="1" dirty="0" smtClean="0">
                <a:solidFill>
                  <a:srgbClr val="FFFF00"/>
                </a:solidFill>
              </a:rPr>
              <a:t> (</a:t>
            </a:r>
            <a:r>
              <a:rPr lang="fr-FR" sz="2400" b="1" dirty="0" err="1" smtClean="0">
                <a:solidFill>
                  <a:srgbClr val="FFFF00"/>
                </a:solidFill>
              </a:rPr>
              <a:t>calm</a:t>
            </a:r>
            <a:r>
              <a:rPr lang="fr-FR" sz="2400" b="1" dirty="0" smtClean="0">
                <a:solidFill>
                  <a:srgbClr val="FFFF00"/>
                </a:solidFill>
              </a:rPr>
              <a:t>, </a:t>
            </a:r>
            <a:r>
              <a:rPr lang="fr-FR" sz="2400" b="1" dirty="0" err="1" smtClean="0">
                <a:solidFill>
                  <a:srgbClr val="FFFF00"/>
                </a:solidFill>
              </a:rPr>
              <a:t>unrest</a:t>
            </a:r>
            <a:r>
              <a:rPr lang="fr-FR" sz="2400" b="1" dirty="0" smtClean="0">
                <a:solidFill>
                  <a:srgbClr val="FFFF00"/>
                </a:solidFill>
              </a:rPr>
              <a:t>,..) </a:t>
            </a:r>
            <a:r>
              <a:rPr lang="fr-FR" sz="2400" b="1" dirty="0" err="1" smtClean="0">
                <a:solidFill>
                  <a:srgbClr val="FFFF00"/>
                </a:solidFill>
              </a:rPr>
              <a:t>represented</a:t>
            </a:r>
            <a:r>
              <a:rPr lang="fr-FR" sz="2400" b="1" dirty="0" smtClean="0">
                <a:solidFill>
                  <a:srgbClr val="FFFF00"/>
                </a:solidFill>
              </a:rPr>
              <a:t> by the </a:t>
            </a:r>
            <a:r>
              <a:rPr lang="fr-FR" sz="2400" b="1" dirty="0" err="1" smtClean="0">
                <a:solidFill>
                  <a:srgbClr val="FFFF00"/>
                </a:solidFill>
              </a:rPr>
              <a:t>economic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temperature</a:t>
            </a:r>
            <a:r>
              <a:rPr lang="fr-FR" sz="2400" b="1" dirty="0" smtClean="0">
                <a:solidFill>
                  <a:srgbClr val="FFFF00"/>
                </a:solidFill>
              </a:rPr>
              <a:t> T</a:t>
            </a:r>
          </a:p>
          <a:p>
            <a:endParaRPr lang="fr-FR" sz="2400" b="1" dirty="0">
              <a:solidFill>
                <a:srgbClr val="FFFF00"/>
              </a:solidFill>
            </a:endParaRPr>
          </a:p>
          <a:p>
            <a:r>
              <a:rPr lang="fr-FR" sz="2400" b="1" dirty="0" smtClean="0">
                <a:solidFill>
                  <a:srgbClr val="FFFF00"/>
                </a:solidFill>
              </a:rPr>
              <a:t>The </a:t>
            </a:r>
            <a:r>
              <a:rPr lang="fr-FR" sz="2400" b="1" dirty="0" err="1" smtClean="0">
                <a:solidFill>
                  <a:srgbClr val="FFFF00"/>
                </a:solidFill>
              </a:rPr>
              <a:t>Hamiltonian</a:t>
            </a:r>
            <a:r>
              <a:rPr lang="fr-FR" sz="2400" b="1" dirty="0" smtClean="0">
                <a:solidFill>
                  <a:srgbClr val="FFFF00"/>
                </a:solidFill>
              </a:rPr>
              <a:t>  </a:t>
            </a:r>
            <a:r>
              <a:rPr lang="fr-FR" sz="2400" b="1" dirty="0" err="1" smtClean="0">
                <a:solidFill>
                  <a:srgbClr val="FFFF00"/>
                </a:solidFill>
              </a:rPr>
              <a:t>is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described</a:t>
            </a:r>
            <a:r>
              <a:rPr lang="fr-FR" sz="2400" b="1" dirty="0" smtClean="0">
                <a:solidFill>
                  <a:srgbClr val="FFFF00"/>
                </a:solidFill>
              </a:rPr>
              <a:t> by</a:t>
            </a:r>
          </a:p>
          <a:p>
            <a:endParaRPr lang="fr-FR" sz="2400" b="1" dirty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1" y="5844413"/>
            <a:ext cx="10227367" cy="101358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89"/>
    </mc:Choice>
    <mc:Fallback>
      <p:transition spd="slow" advTm="78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7132321"/>
          </a:xfrm>
        </p:spPr>
        <p:txBody>
          <a:bodyPr>
            <a:noAutofit/>
          </a:bodyPr>
          <a:lstStyle/>
          <a:p>
            <a:endParaRPr lang="fr-FR" sz="2400" b="1" dirty="0" smtClean="0"/>
          </a:p>
          <a:p>
            <a:endParaRPr lang="fr-FR" sz="2400" b="1" dirty="0"/>
          </a:p>
          <a:p>
            <a:r>
              <a:rPr lang="fr-FR" sz="2400" b="1" dirty="0" err="1" smtClean="0"/>
              <a:t>where</a:t>
            </a:r>
            <a:r>
              <a:rPr lang="fr-FR" sz="2400" b="1" dirty="0" smtClean="0"/>
              <a:t> </a:t>
            </a:r>
          </a:p>
          <a:p>
            <a:r>
              <a:rPr lang="fr-FR" sz="2400" b="1" dirty="0" smtClean="0">
                <a:solidFill>
                  <a:srgbClr val="FFFF00"/>
                </a:solidFill>
              </a:rPr>
              <a:t>N(up, t-1)</a:t>
            </a:r>
            <a:r>
              <a:rPr lang="fr-FR" sz="2400" b="1" dirty="0" smtClean="0"/>
              <a:t> [N(down, t-1)]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number</a:t>
            </a:r>
            <a:r>
              <a:rPr lang="fr-FR" sz="2400" b="1" dirty="0" smtClean="0"/>
              <a:t> of people </a:t>
            </a:r>
            <a:r>
              <a:rPr lang="fr-FR" sz="2400" b="1" dirty="0" err="1" smtClean="0"/>
              <a:t>who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want</a:t>
            </a:r>
            <a:r>
              <a:rPr lang="fr-FR" sz="2400" b="1" dirty="0" smtClean="0"/>
              <a:t> to </a:t>
            </a:r>
            <a:r>
              <a:rPr lang="fr-FR" sz="2400" b="1" dirty="0" err="1" smtClean="0">
                <a:solidFill>
                  <a:srgbClr val="FFFF00"/>
                </a:solidFill>
              </a:rPr>
              <a:t>buy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smtClean="0"/>
              <a:t>(</a:t>
            </a:r>
            <a:r>
              <a:rPr lang="fr-FR" sz="2400" b="1" dirty="0" err="1" smtClean="0"/>
              <a:t>sell</a:t>
            </a:r>
            <a:r>
              <a:rPr lang="fr-FR" sz="2400" b="1" dirty="0" smtClean="0"/>
              <a:t>) </a:t>
            </a:r>
            <a:r>
              <a:rPr lang="fr-FR" sz="2400" b="1" dirty="0" err="1" smtClean="0"/>
              <a:t>at</a:t>
            </a:r>
            <a:r>
              <a:rPr lang="fr-FR" sz="2400" b="1" dirty="0" smtClean="0"/>
              <a:t> t-1</a:t>
            </a:r>
          </a:p>
          <a:p>
            <a:r>
              <a:rPr lang="fr-FR" sz="2400" b="1" dirty="0" smtClean="0">
                <a:solidFill>
                  <a:srgbClr val="FFFF00"/>
                </a:solidFill>
              </a:rPr>
              <a:t>H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amplitude of the </a:t>
            </a:r>
            <a:r>
              <a:rPr lang="fr-FR" sz="2400" b="1" dirty="0" err="1" smtClean="0"/>
              <a:t>government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measure</a:t>
            </a:r>
            <a:r>
              <a:rPr lang="fr-FR" sz="2400" b="1" dirty="0" smtClean="0"/>
              <a:t>, J interaction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neighbors</a:t>
            </a:r>
            <a:endParaRPr lang="fr-FR" sz="2400" b="1" dirty="0" smtClean="0"/>
          </a:p>
          <a:p>
            <a:r>
              <a:rPr lang="fr-FR" sz="2400" b="1" dirty="0">
                <a:solidFill>
                  <a:srgbClr val="FFFF00"/>
                </a:solidFill>
              </a:rPr>
              <a:t>a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a positive coefficient</a:t>
            </a:r>
          </a:p>
          <a:p>
            <a:r>
              <a:rPr lang="fr-FR" sz="2400" b="1" dirty="0" smtClean="0"/>
              <a:t>Note: </a:t>
            </a:r>
            <a:r>
              <a:rPr lang="fr-FR" sz="2400" b="1" dirty="0" smtClean="0">
                <a:solidFill>
                  <a:srgbClr val="FFFF00"/>
                </a:solidFill>
              </a:rPr>
              <a:t>The </a:t>
            </a:r>
            <a:r>
              <a:rPr lang="fr-FR" sz="2400" b="1" dirty="0" err="1" smtClean="0">
                <a:solidFill>
                  <a:srgbClr val="FFFF00"/>
                </a:solidFill>
              </a:rPr>
              <a:t>market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price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is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given</a:t>
            </a:r>
            <a:r>
              <a:rPr lang="fr-FR" sz="2400" b="1" dirty="0" smtClean="0">
                <a:solidFill>
                  <a:srgbClr val="FFFF00"/>
                </a:solidFill>
              </a:rPr>
              <a:t> by</a:t>
            </a:r>
          </a:p>
          <a:p>
            <a:endParaRPr lang="fr-FR" sz="2400" b="1" dirty="0">
              <a:solidFill>
                <a:srgbClr val="FFFF00"/>
              </a:solidFill>
            </a:endParaRPr>
          </a:p>
          <a:p>
            <a:endParaRPr lang="fr-FR" sz="2400" b="1" dirty="0" smtClean="0">
              <a:solidFill>
                <a:srgbClr val="FFFF00"/>
              </a:solidFill>
            </a:endParaRPr>
          </a:p>
          <a:p>
            <a:endParaRPr lang="fr-FR" sz="2400" b="1" dirty="0"/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FF00"/>
                </a:solidFill>
              </a:rPr>
              <a:t>Monte Carlo simulations </a:t>
            </a:r>
            <a:r>
              <a:rPr lang="fr-FR" sz="2400" b="1" dirty="0" err="1" smtClean="0">
                <a:solidFill>
                  <a:srgbClr val="FFFF00"/>
                </a:solidFill>
              </a:rPr>
              <a:t>were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performed</a:t>
            </a:r>
            <a:r>
              <a:rPr lang="fr-FR" sz="2400" b="1" dirty="0" smtClean="0">
                <a:solidFill>
                  <a:srgbClr val="FFFF00"/>
                </a:solidFill>
              </a:rPr>
              <a:t> on a </a:t>
            </a:r>
            <a:r>
              <a:rPr lang="fr-FR" sz="2400" b="1" dirty="0" err="1" smtClean="0">
                <a:solidFill>
                  <a:srgbClr val="FFFF00"/>
                </a:solidFill>
              </a:rPr>
              <a:t>fcc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lattice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with</a:t>
            </a:r>
            <a:r>
              <a:rPr lang="fr-FR" sz="2400" b="1" dirty="0" smtClean="0">
                <a:solidFill>
                  <a:srgbClr val="FFFF00"/>
                </a:solidFill>
              </a:rPr>
              <a:t> 7000 agents.  The value of </a:t>
            </a:r>
            <a:r>
              <a:rPr lang="fr-FR" sz="2400" b="1" dirty="0" err="1" smtClean="0">
                <a:solidFill>
                  <a:srgbClr val="FFFF00"/>
                </a:solidFill>
              </a:rPr>
              <a:t>each</a:t>
            </a:r>
            <a:r>
              <a:rPr lang="fr-FR" sz="2400" b="1" dirty="0" smtClean="0">
                <a:solidFill>
                  <a:srgbClr val="FFFF00"/>
                </a:solidFill>
              </a:rPr>
              <a:t> agent </a:t>
            </a:r>
            <a:r>
              <a:rPr lang="fr-FR" sz="2400" b="1" dirty="0" err="1" smtClean="0">
                <a:solidFill>
                  <a:srgbClr val="FFFF00"/>
                </a:solidFill>
              </a:rPr>
              <a:t>at</a:t>
            </a:r>
            <a:r>
              <a:rPr lang="fr-FR" sz="2400" b="1" dirty="0" smtClean="0">
                <a:solidFill>
                  <a:srgbClr val="FFFF00"/>
                </a:solidFill>
              </a:rPr>
              <a:t> t </a:t>
            </a:r>
            <a:r>
              <a:rPr lang="fr-FR" sz="2400" b="1" dirty="0" err="1" smtClean="0">
                <a:solidFill>
                  <a:srgbClr val="FFFF00"/>
                </a:solidFill>
              </a:rPr>
              <a:t>is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updated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according</a:t>
            </a:r>
            <a:r>
              <a:rPr lang="fr-FR" sz="2400" b="1" dirty="0" smtClean="0">
                <a:solidFill>
                  <a:srgbClr val="FFFF00"/>
                </a:solidFill>
              </a:rPr>
              <a:t> to the </a:t>
            </a:r>
            <a:r>
              <a:rPr lang="fr-FR" sz="2400" b="1" dirty="0" err="1" smtClean="0">
                <a:solidFill>
                  <a:srgbClr val="FFFF00"/>
                </a:solidFill>
              </a:rPr>
              <a:t>Metropolis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algorithm</a:t>
            </a:r>
            <a:r>
              <a:rPr lang="fr-FR" sz="2400" b="1" dirty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at</a:t>
            </a:r>
            <a:r>
              <a:rPr lang="fr-FR" sz="2400" b="1" dirty="0" smtClean="0">
                <a:solidFill>
                  <a:srgbClr val="FFFF00"/>
                </a:solidFill>
              </a:rPr>
              <a:t> a </a:t>
            </a:r>
            <a:r>
              <a:rPr lang="fr-FR" sz="2400" b="1" dirty="0" err="1" smtClean="0">
                <a:solidFill>
                  <a:srgbClr val="FFFF00"/>
                </a:solidFill>
              </a:rPr>
              <a:t>given</a:t>
            </a:r>
            <a:r>
              <a:rPr lang="fr-FR" sz="2400" b="1" dirty="0" smtClean="0">
                <a:solidFill>
                  <a:srgbClr val="FFFF00"/>
                </a:solidFill>
              </a:rPr>
              <a:t> T, </a:t>
            </a:r>
            <a:r>
              <a:rPr lang="fr-FR" sz="2400" b="1" dirty="0" err="1" smtClean="0">
                <a:solidFill>
                  <a:srgbClr val="FFFF00"/>
                </a:solidFill>
              </a:rPr>
              <a:t>using</a:t>
            </a:r>
            <a:r>
              <a:rPr lang="fr-FR" sz="2400" b="1" dirty="0" smtClean="0">
                <a:solidFill>
                  <a:srgbClr val="FFFF00"/>
                </a:solidFill>
              </a:rPr>
              <a:t> values of the system </a:t>
            </a:r>
            <a:r>
              <a:rPr lang="fr-FR" sz="2400" b="1" dirty="0" err="1" smtClean="0">
                <a:solidFill>
                  <a:srgbClr val="FFFF00"/>
                </a:solidFill>
              </a:rPr>
              <a:t>at</a:t>
            </a:r>
            <a:r>
              <a:rPr lang="fr-FR" sz="2400" b="1" dirty="0" smtClean="0">
                <a:solidFill>
                  <a:srgbClr val="FFFF00"/>
                </a:solidFill>
              </a:rPr>
              <a:t> t-1. </a:t>
            </a:r>
            <a:endParaRPr lang="fr-FR" sz="2400" b="1" dirty="0">
              <a:solidFill>
                <a:srgbClr val="FFFF00"/>
              </a:solidFill>
            </a:endParaRPr>
          </a:p>
          <a:p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7" y="3566160"/>
            <a:ext cx="12034185" cy="15636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848" y="364554"/>
            <a:ext cx="10227367" cy="1013587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27"/>
    </mc:Choice>
    <mc:Fallback>
      <p:transition spd="slow" advTm="94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3" y="177800"/>
            <a:ext cx="11814048" cy="809752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RESULTS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4593" y="1188720"/>
            <a:ext cx="11814048" cy="54132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err="1" smtClean="0"/>
              <a:t>Role</a:t>
            </a:r>
            <a:r>
              <a:rPr lang="fr-FR" sz="2400" b="1" dirty="0" smtClean="0"/>
              <a:t> of the </a:t>
            </a:r>
            <a:r>
              <a:rPr lang="fr-FR" sz="2400" b="1" dirty="0" err="1" smtClean="0"/>
              <a:t>temperature</a:t>
            </a:r>
            <a:endParaRPr lang="fr-F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FF00"/>
                </a:solidFill>
              </a:rPr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FF00"/>
                </a:solidFill>
              </a:rPr>
              <a:t>*  E=&lt;E&gt; the time </a:t>
            </a:r>
            <a:r>
              <a:rPr lang="fr-FR" b="1" dirty="0" err="1" smtClean="0">
                <a:solidFill>
                  <a:srgbClr val="FFFF00"/>
                </a:solidFill>
              </a:rPr>
              <a:t>average</a:t>
            </a:r>
            <a:r>
              <a:rPr lang="fr-FR" b="1" dirty="0" smtClean="0">
                <a:solidFill>
                  <a:srgbClr val="FFFF00"/>
                </a:solidFill>
              </a:rPr>
              <a:t> of </a:t>
            </a:r>
            <a:r>
              <a:rPr lang="fr-FR" b="1" dirty="0" err="1" smtClean="0">
                <a:solidFill>
                  <a:srgbClr val="FFFF00"/>
                </a:solidFill>
              </a:rPr>
              <a:t>energy</a:t>
            </a:r>
            <a:r>
              <a:rPr lang="fr-FR" b="1" dirty="0" smtClean="0">
                <a:solidFill>
                  <a:srgbClr val="FFFF00"/>
                </a:solidFill>
              </a:rPr>
              <a:t> over the </a:t>
            </a:r>
            <a:r>
              <a:rPr lang="fr-FR" b="1" dirty="0" err="1" smtClean="0">
                <a:solidFill>
                  <a:srgbClr val="FFFF00"/>
                </a:solidFill>
              </a:rPr>
              <a:t>whole</a:t>
            </a:r>
            <a:r>
              <a:rPr lang="fr-FR" b="1" dirty="0" smtClean="0">
                <a:solidFill>
                  <a:srgbClr val="FFFF00"/>
                </a:solidFill>
              </a:rPr>
              <a:t>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FF00"/>
                </a:solidFill>
              </a:rPr>
              <a:t>* Transition </a:t>
            </a:r>
            <a:r>
              <a:rPr lang="fr-FR" b="1" dirty="0" err="1" smtClean="0">
                <a:solidFill>
                  <a:srgbClr val="FFFF00"/>
                </a:solidFill>
              </a:rPr>
              <a:t>from</a:t>
            </a:r>
            <a:r>
              <a:rPr lang="fr-FR" b="1" dirty="0" smtClean="0">
                <a:solidFill>
                  <a:srgbClr val="FFFF00"/>
                </a:solidFill>
              </a:rPr>
              <a:t> the </a:t>
            </a:r>
            <a:r>
              <a:rPr lang="fr-FR" b="1" dirty="0" err="1" smtClean="0">
                <a:solidFill>
                  <a:srgbClr val="FFFF00"/>
                </a:solidFill>
              </a:rPr>
              <a:t>market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stability</a:t>
            </a:r>
            <a:r>
              <a:rPr lang="fr-FR" b="1" dirty="0" smtClean="0">
                <a:solidFill>
                  <a:srgbClr val="FFFF00"/>
                </a:solidFill>
              </a:rPr>
              <a:t> for T&lt;</a:t>
            </a:r>
            <a:r>
              <a:rPr lang="fr-FR" b="1" dirty="0" err="1" smtClean="0">
                <a:solidFill>
                  <a:srgbClr val="FFFF00"/>
                </a:solidFill>
              </a:rPr>
              <a:t>T_c</a:t>
            </a:r>
            <a:r>
              <a:rPr lang="fr-FR" b="1" dirty="0" smtClean="0">
                <a:solidFill>
                  <a:srgbClr val="FFFF00"/>
                </a:solidFill>
              </a:rPr>
              <a:t>, to the </a:t>
            </a:r>
            <a:r>
              <a:rPr lang="fr-FR" b="1" dirty="0" err="1" smtClean="0">
                <a:solidFill>
                  <a:srgbClr val="FFFF00"/>
                </a:solidFill>
              </a:rPr>
              <a:t>market</a:t>
            </a:r>
            <a:r>
              <a:rPr lang="fr-FR" b="1" dirty="0" smtClean="0">
                <a:solidFill>
                  <a:srgbClr val="FFFF00"/>
                </a:solidFill>
              </a:rPr>
              <a:t> clearance for T&gt;</a:t>
            </a:r>
            <a:r>
              <a:rPr lang="fr-FR" b="1" dirty="0" err="1" smtClean="0">
                <a:solidFill>
                  <a:srgbClr val="FFFF00"/>
                </a:solidFill>
              </a:rPr>
              <a:t>T_c</a:t>
            </a:r>
            <a:endParaRPr lang="fr-FR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FF00"/>
                </a:solidFill>
              </a:rPr>
              <a:t>* </a:t>
            </a:r>
            <a:r>
              <a:rPr lang="fr-FR" b="1" dirty="0" err="1" smtClean="0">
                <a:solidFill>
                  <a:srgbClr val="FFFF00"/>
                </a:solidFill>
              </a:rPr>
              <a:t>We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will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see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that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it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is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around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T_c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that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interesting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phenomena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occur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3" y="1636201"/>
            <a:ext cx="8375904" cy="294849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16"/>
    </mc:Choice>
    <mc:Fallback>
      <p:transition spd="slow" advTm="57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8724" y="362712"/>
            <a:ext cx="11751627" cy="6348984"/>
          </a:xfrm>
        </p:spPr>
        <p:txBody>
          <a:bodyPr/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Time </a:t>
            </a:r>
            <a:r>
              <a:rPr lang="fr-FR" sz="2400" b="1" dirty="0" err="1" smtClean="0">
                <a:solidFill>
                  <a:srgbClr val="FFFF00"/>
                </a:solidFill>
              </a:rPr>
              <a:t>Dependence</a:t>
            </a:r>
            <a:r>
              <a:rPr lang="fr-FR" sz="2400" b="1" dirty="0" smtClean="0">
                <a:solidFill>
                  <a:srgbClr val="FFFF00"/>
                </a:solidFill>
              </a:rPr>
              <a:t> of the Price: </a:t>
            </a:r>
            <a:r>
              <a:rPr lang="fr-FR" sz="2400" b="1" dirty="0" err="1" smtClean="0">
                <a:solidFill>
                  <a:srgbClr val="FFFF00"/>
                </a:solidFill>
              </a:rPr>
              <a:t>three</a:t>
            </a:r>
            <a:r>
              <a:rPr lang="fr-FR" sz="2400" b="1" dirty="0" smtClean="0">
                <a:solidFill>
                  <a:srgbClr val="FFFF00"/>
                </a:solidFill>
              </a:rPr>
              <a:t>-state model -1 (</a:t>
            </a:r>
            <a:r>
              <a:rPr lang="fr-FR" sz="2400" b="1" dirty="0" err="1" smtClean="0">
                <a:solidFill>
                  <a:srgbClr val="FFFF00"/>
                </a:solidFill>
              </a:rPr>
              <a:t>sell</a:t>
            </a:r>
            <a:r>
              <a:rPr lang="fr-FR" sz="2400" b="1" dirty="0" smtClean="0">
                <a:solidFill>
                  <a:srgbClr val="FFFF00"/>
                </a:solidFill>
              </a:rPr>
              <a:t>), 0 (</a:t>
            </a:r>
            <a:r>
              <a:rPr lang="fr-FR" sz="2400" b="1" dirty="0" err="1" smtClean="0">
                <a:solidFill>
                  <a:srgbClr val="FFFF00"/>
                </a:solidFill>
              </a:rPr>
              <a:t>wait</a:t>
            </a:r>
            <a:r>
              <a:rPr lang="fr-FR" sz="2400" b="1" dirty="0" smtClean="0">
                <a:solidFill>
                  <a:srgbClr val="FFFF00"/>
                </a:solidFill>
              </a:rPr>
              <a:t>), +1 (</a:t>
            </a:r>
            <a:r>
              <a:rPr lang="fr-FR" sz="2400" b="1" dirty="0" err="1" smtClean="0">
                <a:solidFill>
                  <a:srgbClr val="FFFF00"/>
                </a:solidFill>
              </a:rPr>
              <a:t>buy</a:t>
            </a:r>
            <a:r>
              <a:rPr lang="fr-FR" sz="2400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fr-FR" sz="2400" b="1" dirty="0" smtClean="0">
                <a:solidFill>
                  <a:srgbClr val="FFFF00"/>
                </a:solidFill>
              </a:rPr>
              <a:t>Initial state: more </a:t>
            </a:r>
            <a:r>
              <a:rPr lang="fr-FR" sz="2400" b="1" dirty="0" err="1" smtClean="0">
                <a:solidFill>
                  <a:srgbClr val="FFFF00"/>
                </a:solidFill>
              </a:rPr>
              <a:t>sellers</a:t>
            </a:r>
            <a:r>
              <a:rPr lang="fr-FR" sz="2400" b="1" dirty="0" smtClean="0">
                <a:solidFill>
                  <a:srgbClr val="FFFF00"/>
                </a:solidFill>
              </a:rPr>
              <a:t> and </a:t>
            </a:r>
            <a:r>
              <a:rPr lang="fr-FR" sz="2400" b="1" dirty="0" err="1" smtClean="0">
                <a:solidFill>
                  <a:srgbClr val="FFFF00"/>
                </a:solidFill>
              </a:rPr>
              <a:t>buyers</a:t>
            </a:r>
            <a:endParaRPr lang="fr-FR" sz="2400" b="1" dirty="0">
              <a:solidFill>
                <a:srgbClr val="FFFF00"/>
              </a:solidFill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4" y="1335024"/>
            <a:ext cx="11733483" cy="409651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591"/>
    </mc:Choice>
    <mc:Fallback>
      <p:transition spd="slow" advTm="115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5300" y="234696"/>
            <a:ext cx="11678476" cy="633069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Five-state Model (-2, -1, 0, 1, 2): </a:t>
            </a:r>
            <a:r>
              <a:rPr lang="fr-FR" sz="2400" b="1" dirty="0" err="1" smtClean="0">
                <a:solidFill>
                  <a:srgbClr val="FFFF00"/>
                </a:solidFill>
              </a:rPr>
              <a:t>critical</a:t>
            </a:r>
            <a:r>
              <a:rPr lang="fr-FR" sz="2400" b="1" dirty="0" smtClean="0">
                <a:solidFill>
                  <a:srgbClr val="FFFF00"/>
                </a:solidFill>
              </a:rPr>
              <a:t> value of H (</a:t>
            </a:r>
            <a:r>
              <a:rPr lang="fr-FR" sz="2400" b="1" dirty="0" err="1" smtClean="0">
                <a:solidFill>
                  <a:srgbClr val="FFFF00"/>
                </a:solidFill>
              </a:rPr>
              <a:t>existing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also</a:t>
            </a:r>
            <a:r>
              <a:rPr lang="fr-FR" sz="2400" b="1" dirty="0" smtClean="0">
                <a:solidFill>
                  <a:srgbClr val="FFFF00"/>
                </a:solidFill>
              </a:rPr>
              <a:t> for 3-state model)</a:t>
            </a:r>
          </a:p>
          <a:p>
            <a:endParaRPr lang="fr-FR" sz="2400" b="1" dirty="0">
              <a:solidFill>
                <a:srgbClr val="FFFF00"/>
              </a:solidFill>
            </a:endParaRPr>
          </a:p>
          <a:p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00" y="987552"/>
            <a:ext cx="11686780" cy="422452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75"/>
    </mc:Choice>
    <mc:Fallback>
      <p:transition spd="slow" advTm="44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6653"/>
            <a:ext cx="11691510" cy="41011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17772"/>
            <a:ext cx="11691510" cy="144631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1994" y="182880"/>
            <a:ext cx="9039750" cy="14986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SUMMARY AND CONCLUSION ON THE MC MODEL</a:t>
            </a:r>
            <a:endParaRPr lang="fr-FR" sz="2800" b="1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9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621"/>
    </mc:Choice>
    <mc:Fallback>
      <p:transition spd="slow" advTm="172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368" y="360680"/>
            <a:ext cx="8679245" cy="91948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MEAN-FIELD THEORY: </a:t>
            </a:r>
            <a:r>
              <a:rPr lang="fr-FR" b="1" dirty="0" err="1" smtClean="0">
                <a:solidFill>
                  <a:schemeClr val="bg1"/>
                </a:solidFill>
              </a:rPr>
              <a:t>sellers</a:t>
            </a:r>
            <a:r>
              <a:rPr lang="fr-FR" b="1" dirty="0" smtClean="0">
                <a:solidFill>
                  <a:schemeClr val="bg1"/>
                </a:solidFill>
              </a:rPr>
              <a:t> and </a:t>
            </a:r>
            <a:r>
              <a:rPr lang="fr-FR" b="1" dirty="0" err="1" smtClean="0">
                <a:solidFill>
                  <a:schemeClr val="bg1"/>
                </a:solidFill>
              </a:rPr>
              <a:t>buyers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belong</a:t>
            </a:r>
            <a:r>
              <a:rPr lang="fr-FR" b="1" dirty="0" smtClean="0">
                <a:solidFill>
                  <a:schemeClr val="bg1"/>
                </a:solidFill>
              </a:rPr>
              <a:t> to </a:t>
            </a:r>
            <a:r>
              <a:rPr lang="fr-FR" b="1" dirty="0" err="1" smtClean="0">
                <a:solidFill>
                  <a:schemeClr val="bg1"/>
                </a:solidFill>
              </a:rPr>
              <a:t>two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communities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790" y="1734312"/>
            <a:ext cx="11385138" cy="4995672"/>
          </a:xfrm>
        </p:spPr>
        <p:txBody>
          <a:bodyPr/>
          <a:lstStyle/>
          <a:p>
            <a:r>
              <a:rPr lang="fr-FR" sz="2400" b="1" dirty="0" err="1" smtClean="0">
                <a:solidFill>
                  <a:srgbClr val="FFFF00"/>
                </a:solidFill>
              </a:rPr>
              <a:t>Mean</a:t>
            </a:r>
            <a:r>
              <a:rPr lang="fr-FR" sz="2400" b="1" dirty="0" smtClean="0">
                <a:solidFill>
                  <a:srgbClr val="FFFF00"/>
                </a:solidFill>
              </a:rPr>
              <a:t>-Field Equations:</a:t>
            </a:r>
          </a:p>
          <a:p>
            <a:endParaRPr lang="fr-FR" sz="2400" b="1" dirty="0">
              <a:solidFill>
                <a:srgbClr val="FFFF00"/>
              </a:solidFill>
            </a:endParaRPr>
          </a:p>
          <a:p>
            <a:endParaRPr lang="fr-FR" sz="2400" b="1" dirty="0" smtClean="0">
              <a:solidFill>
                <a:srgbClr val="FFFF00"/>
              </a:solidFill>
            </a:endParaRPr>
          </a:p>
          <a:p>
            <a:endParaRPr lang="fr-FR" sz="2400" b="1" dirty="0">
              <a:solidFill>
                <a:srgbClr val="FFFF00"/>
              </a:solidFill>
            </a:endParaRPr>
          </a:p>
          <a:p>
            <a:endParaRPr lang="fr-FR" sz="2400" b="1" dirty="0" smtClean="0">
              <a:solidFill>
                <a:srgbClr val="FFFF00"/>
              </a:solidFill>
            </a:endParaRPr>
          </a:p>
          <a:p>
            <a:endParaRPr lang="fr-FR" sz="2400" b="1" dirty="0">
              <a:solidFill>
                <a:srgbClr val="FFFF00"/>
              </a:solidFill>
            </a:endParaRPr>
          </a:p>
          <a:p>
            <a:r>
              <a:rPr lang="fr-FR" sz="2400" b="1" dirty="0" err="1" smtClean="0">
                <a:solidFill>
                  <a:srgbClr val="FFFF00"/>
                </a:solidFill>
              </a:rPr>
              <a:t>Parameters</a:t>
            </a:r>
            <a:r>
              <a:rPr lang="fr-FR" sz="2400" b="1" dirty="0" smtClean="0">
                <a:solidFill>
                  <a:srgbClr val="FFFF00"/>
                </a:solidFill>
              </a:rPr>
              <a:t>:  J_1, J_2, K_12, K_21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90" y="2173986"/>
            <a:ext cx="10925360" cy="9532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44" y="3306572"/>
            <a:ext cx="10709316" cy="844804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2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33"/>
    </mc:Choice>
    <mc:Fallback>
      <p:transition spd="slow" advTm="66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3860" y="271272"/>
            <a:ext cx="11623611" cy="644042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No interaction </a:t>
            </a:r>
            <a:r>
              <a:rPr lang="fr-FR" sz="2400" b="1" dirty="0" err="1" smtClean="0">
                <a:solidFill>
                  <a:srgbClr val="FFFF00"/>
                </a:solidFill>
              </a:rPr>
              <a:t>between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two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communities</a:t>
            </a:r>
            <a:endParaRPr lang="fr-FR" sz="2400" b="1" dirty="0" smtClean="0">
              <a:solidFill>
                <a:srgbClr val="FFFF00"/>
              </a:solidFill>
            </a:endParaRPr>
          </a:p>
          <a:p>
            <a:endParaRPr lang="fr-FR" sz="2400" b="1" dirty="0">
              <a:solidFill>
                <a:srgbClr val="FFFF00"/>
              </a:solidFill>
            </a:endParaRPr>
          </a:p>
          <a:p>
            <a:endParaRPr lang="fr-FR" sz="2400" b="1" dirty="0" smtClean="0">
              <a:solidFill>
                <a:srgbClr val="FFFF00"/>
              </a:solidFill>
            </a:endParaRPr>
          </a:p>
          <a:p>
            <a:endParaRPr lang="fr-FR" sz="2400" b="1" dirty="0">
              <a:solidFill>
                <a:srgbClr val="FFFF00"/>
              </a:solidFill>
            </a:endParaRPr>
          </a:p>
          <a:p>
            <a:endParaRPr lang="fr-FR" sz="2400" b="1" dirty="0" smtClean="0">
              <a:solidFill>
                <a:srgbClr val="FFFF00"/>
              </a:solidFill>
            </a:endParaRPr>
          </a:p>
          <a:p>
            <a:endParaRPr lang="fr-FR" sz="2400" b="1" dirty="0">
              <a:solidFill>
                <a:srgbClr val="FFFF00"/>
              </a:solidFill>
            </a:endParaRPr>
          </a:p>
          <a:p>
            <a:endParaRPr lang="fr-FR" sz="2400" b="1" dirty="0" smtClean="0">
              <a:solidFill>
                <a:srgbClr val="FFFF00"/>
              </a:solidFill>
            </a:endParaRPr>
          </a:p>
          <a:p>
            <a:endParaRPr lang="fr-FR" sz="2400" b="1" dirty="0">
              <a:solidFill>
                <a:srgbClr val="FFFF00"/>
              </a:solidFill>
            </a:endParaRPr>
          </a:p>
          <a:p>
            <a:endParaRPr lang="fr-FR" sz="2400" b="1" dirty="0" smtClean="0">
              <a:solidFill>
                <a:srgbClr val="FFFF00"/>
              </a:solidFill>
            </a:endParaRPr>
          </a:p>
          <a:p>
            <a:r>
              <a:rPr lang="fr-FR" sz="2400" b="1" dirty="0" smtClean="0">
                <a:solidFill>
                  <a:srgbClr val="FFFF00"/>
                </a:solidFill>
              </a:rPr>
              <a:t>In </a:t>
            </a:r>
            <a:r>
              <a:rPr lang="fr-FR" sz="2400" b="1" dirty="0" err="1" smtClean="0">
                <a:solidFill>
                  <a:srgbClr val="FFFF00"/>
                </a:solidFill>
              </a:rPr>
              <a:t>this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example</a:t>
            </a:r>
            <a:r>
              <a:rPr lang="fr-FR" sz="2400" b="1" dirty="0" smtClean="0">
                <a:solidFill>
                  <a:srgbClr val="FFFF00"/>
                </a:solidFill>
              </a:rPr>
              <a:t>, </a:t>
            </a:r>
            <a:r>
              <a:rPr lang="fr-FR" sz="2400" b="1" dirty="0" err="1" smtClean="0">
                <a:solidFill>
                  <a:srgbClr val="FFFF00"/>
                </a:solidFill>
              </a:rPr>
              <a:t>buyers</a:t>
            </a:r>
            <a:r>
              <a:rPr lang="fr-FR" sz="2400" b="1" dirty="0" smtClean="0">
                <a:solidFill>
                  <a:srgbClr val="FFFF00"/>
                </a:solidFill>
              </a:rPr>
              <a:t> do not </a:t>
            </a:r>
            <a:r>
              <a:rPr lang="fr-FR" sz="2400" b="1" dirty="0" err="1" smtClean="0">
                <a:solidFill>
                  <a:srgbClr val="FFFF00"/>
                </a:solidFill>
              </a:rPr>
              <a:t>want</a:t>
            </a:r>
            <a:r>
              <a:rPr lang="fr-FR" sz="2400" b="1" dirty="0" smtClean="0">
                <a:solidFill>
                  <a:srgbClr val="FFFF00"/>
                </a:solidFill>
              </a:rPr>
              <a:t> to </a:t>
            </a:r>
            <a:r>
              <a:rPr lang="fr-FR" sz="2400" b="1" dirty="0" err="1" smtClean="0">
                <a:solidFill>
                  <a:srgbClr val="FFFF00"/>
                </a:solidFill>
              </a:rPr>
              <a:t>buy</a:t>
            </a:r>
            <a:r>
              <a:rPr lang="fr-FR" sz="2400" b="1" dirty="0" smtClean="0">
                <a:solidFill>
                  <a:srgbClr val="FFFF00"/>
                </a:solidFill>
              </a:rPr>
              <a:t> for T&gt; T_1c=16, </a:t>
            </a:r>
            <a:r>
              <a:rPr lang="fr-FR" sz="2400" b="1" dirty="0" err="1" smtClean="0">
                <a:solidFill>
                  <a:srgbClr val="FFFF00"/>
                </a:solidFill>
              </a:rPr>
              <a:t>sellers</a:t>
            </a:r>
            <a:r>
              <a:rPr lang="fr-FR" sz="2400" b="1" dirty="0" smtClean="0">
                <a:solidFill>
                  <a:srgbClr val="FFFF00"/>
                </a:solidFill>
              </a:rPr>
              <a:t> do not </a:t>
            </a:r>
            <a:r>
              <a:rPr lang="fr-FR" sz="2400" b="1" dirty="0" err="1" smtClean="0">
                <a:solidFill>
                  <a:srgbClr val="FFFF00"/>
                </a:solidFill>
              </a:rPr>
              <a:t>want</a:t>
            </a:r>
            <a:r>
              <a:rPr lang="fr-FR" sz="2400" b="1" dirty="0" smtClean="0">
                <a:solidFill>
                  <a:srgbClr val="FFFF00"/>
                </a:solidFill>
              </a:rPr>
              <a:t> to </a:t>
            </a:r>
            <a:r>
              <a:rPr lang="fr-FR" sz="2400" b="1" dirty="0" err="1" smtClean="0">
                <a:solidFill>
                  <a:srgbClr val="FFFF00"/>
                </a:solidFill>
              </a:rPr>
              <a:t>sell</a:t>
            </a:r>
            <a:r>
              <a:rPr lang="fr-FR" sz="2400" b="1" dirty="0" smtClean="0">
                <a:solidFill>
                  <a:srgbClr val="FFFF00"/>
                </a:solidFill>
              </a:rPr>
              <a:t> for T&gt;T_2c=8</a:t>
            </a:r>
          </a:p>
          <a:p>
            <a:r>
              <a:rPr lang="fr-FR" sz="2400" b="1" dirty="0" err="1" smtClean="0">
                <a:solidFill>
                  <a:srgbClr val="FFFF00"/>
                </a:solidFill>
              </a:rPr>
              <a:t>When</a:t>
            </a:r>
            <a:r>
              <a:rPr lang="fr-FR" sz="2400" b="1" dirty="0" smtClean="0">
                <a:solidFill>
                  <a:srgbClr val="FFFF00"/>
                </a:solidFill>
              </a:rPr>
              <a:t> interaction </a:t>
            </a:r>
            <a:r>
              <a:rPr lang="fr-FR" sz="2400" b="1" dirty="0" err="1" smtClean="0">
                <a:solidFill>
                  <a:srgbClr val="FFFF00"/>
                </a:solidFill>
              </a:rPr>
              <a:t>is</a:t>
            </a:r>
            <a:r>
              <a:rPr lang="fr-FR" sz="2400" b="1" dirty="0" smtClean="0">
                <a:solidFill>
                  <a:srgbClr val="FFFF00"/>
                </a:solidFill>
              </a:rPr>
              <a:t> on: </a:t>
            </a:r>
            <a:r>
              <a:rPr lang="fr-FR" sz="2400" b="1" dirty="0" err="1" smtClean="0">
                <a:solidFill>
                  <a:srgbClr val="FFFF00"/>
                </a:solidFill>
              </a:rPr>
              <a:t>interesting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phenomena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occur</a:t>
            </a:r>
            <a:r>
              <a:rPr lang="fr-FR" sz="2400" b="1" dirty="0" smtClean="0">
                <a:solidFill>
                  <a:srgbClr val="FFFF00"/>
                </a:solidFill>
              </a:rPr>
              <a:t> for T </a:t>
            </a:r>
            <a:r>
              <a:rPr lang="fr-FR" sz="2400" b="1" dirty="0" err="1" smtClean="0">
                <a:solidFill>
                  <a:srgbClr val="FFFF00"/>
                </a:solidFill>
              </a:rPr>
              <a:t>between</a:t>
            </a:r>
            <a:r>
              <a:rPr lang="fr-FR" sz="2400" b="1" dirty="0" smtClean="0">
                <a:solidFill>
                  <a:srgbClr val="FFFF00"/>
                </a:solidFill>
              </a:rPr>
              <a:t> T_2c and T_1c (</a:t>
            </a:r>
            <a:r>
              <a:rPr lang="fr-FR" sz="2400" b="1" dirty="0" err="1" smtClean="0">
                <a:solidFill>
                  <a:srgbClr val="FFFF00"/>
                </a:solidFill>
              </a:rPr>
              <a:t>next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slide</a:t>
            </a:r>
            <a:r>
              <a:rPr lang="fr-FR" sz="2400" b="1" dirty="0" smtClean="0">
                <a:solidFill>
                  <a:srgbClr val="FFFF00"/>
                </a:solidFill>
              </a:rPr>
              <a:t>)</a:t>
            </a:r>
            <a:endParaRPr lang="fr-FR" sz="2400" b="1" dirty="0">
              <a:solidFill>
                <a:srgbClr val="FFFF00"/>
              </a:solidFill>
            </a:endParaRPr>
          </a:p>
          <a:p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91" y="969264"/>
            <a:ext cx="9822775" cy="382574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65"/>
    </mc:Choice>
    <mc:Fallback>
      <p:transition spd="slow" advTm="59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2105</TotalTime>
  <Words>441</Words>
  <Application>Microsoft Office PowerPoint</Application>
  <PresentationFormat>Grand écran</PresentationFormat>
  <Paragraphs>80</Paragraphs>
  <Slides>11</Slides>
  <Notes>0</Notes>
  <HiddenSlides>0</HiddenSlides>
  <MMClips>11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Symbol</vt:lpstr>
      <vt:lpstr>Wingdings 3</vt:lpstr>
      <vt:lpstr>Secteur</vt:lpstr>
      <vt:lpstr>TIME DEPENDENCE OF STOCK PRICE STUDIED BY A STATISTICAL PHYSICS APPROACH</vt:lpstr>
      <vt:lpstr>Présentation PowerPoint</vt:lpstr>
      <vt:lpstr>Présentation PowerPoint</vt:lpstr>
      <vt:lpstr>RESULTS</vt:lpstr>
      <vt:lpstr>Présentation PowerPoint</vt:lpstr>
      <vt:lpstr>Présentation PowerPoint</vt:lpstr>
      <vt:lpstr>Présentation PowerPoint</vt:lpstr>
      <vt:lpstr>MEAN-FIELD THEORY: sellers and buyers belong to two communities</vt:lpstr>
      <vt:lpstr>Présentation PowerPoint</vt:lpstr>
      <vt:lpstr>Présentation PowerPoint</vt:lpstr>
      <vt:lpstr>CONClusion ON THE MF THEORY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DEPENDENCEOF STOCK PRICE STUDIED BY A STATISTICAL PHYSICS APPROACH</dc:title>
  <dc:creator>DIEP The hung</dc:creator>
  <cp:lastModifiedBy>DIEP The hung</cp:lastModifiedBy>
  <cp:revision>52</cp:revision>
  <dcterms:created xsi:type="dcterms:W3CDTF">2021-05-09T06:44:38Z</dcterms:created>
  <dcterms:modified xsi:type="dcterms:W3CDTF">2021-05-10T17:49:56Z</dcterms:modified>
</cp:coreProperties>
</file>