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6" r:id="rId6"/>
    <p:sldId id="269" r:id="rId7"/>
    <p:sldId id="259" r:id="rId8"/>
    <p:sldId id="267" r:id="rId9"/>
    <p:sldId id="260" r:id="rId10"/>
    <p:sldId id="270" r:id="rId11"/>
    <p:sldId id="271" r:id="rId12"/>
    <p:sldId id="261" r:id="rId13"/>
    <p:sldId id="262" r:id="rId14"/>
    <p:sldId id="263" r:id="rId15"/>
    <p:sldId id="264" r:id="rId16"/>
    <p:sldId id="272" r:id="rId17"/>
    <p:sldId id="26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8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97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08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23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98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90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81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62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27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2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2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0EF7-A163-4438-B7FE-D9D68A6F3F92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BFB5-9906-4B95-B815-7DF77A63D9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30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e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1.pn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emf"/><Relationship Id="rId5" Type="http://schemas.openxmlformats.org/officeDocument/2006/relationships/image" Target="../media/image9.emf"/><Relationship Id="rId10" Type="http://schemas.openxmlformats.org/officeDocument/2006/relationships/image" Target="../media/image1.png"/><Relationship Id="rId4" Type="http://schemas.openxmlformats.org/officeDocument/2006/relationships/image" Target="../media/image8.e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em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Waves and </a:t>
            </a:r>
            <a:r>
              <a:rPr lang="en-US" sz="4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Skyrmions</a:t>
            </a:r>
            <a:r>
              <a:rPr lang="en-US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Magneto-Ferroelectric  </a:t>
            </a:r>
            <a:r>
              <a:rPr lang="en-US" sz="4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Superlattices</a:t>
            </a:r>
            <a: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and Simulation</a:t>
            </a:r>
            <a:b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T. Diep 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(Univ. 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Cergy-Pontoise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France) 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F. </a:t>
            </a:r>
            <a:r>
              <a:rPr lang="en-US" sz="27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Sharafullin</a:t>
            </a:r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Bashkir State Univ., </a:t>
            </a:r>
            <a:r>
              <a:rPr lang="en-US" sz="2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Russia)</a:t>
            </a:r>
            <a:endParaRPr lang="fr-FR" sz="27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18895"/>
            <a:ext cx="10564906" cy="2839105"/>
          </a:xfrm>
        </p:spPr>
        <p:txBody>
          <a:bodyPr/>
          <a:lstStyle/>
          <a:p>
            <a:pPr algn="l"/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romanUcPeriod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  <a:p>
            <a:pPr marL="514350" indent="-514350" algn="l">
              <a:buAutoNum type="romanUcPeriod"/>
            </a:pP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  <a:p>
            <a:pPr marL="514350" indent="-514350" algn="l">
              <a:buAutoNum type="romanUcPeriod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romanUcPeriod"/>
            </a:pP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Skymions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romanUcPeriod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41"/>
    </mc:Choice>
    <mc:Fallback>
      <p:transition spd="slow" advTm="8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7552" y="252318"/>
            <a:ext cx="11694459" cy="6605681"/>
          </a:xfrm>
        </p:spPr>
        <p:txBody>
          <a:bodyPr/>
          <a:lstStyle/>
          <a:p>
            <a:r>
              <a:rPr lang="fr-FR" dirty="0" err="1"/>
              <a:t>Eq</a:t>
            </a:r>
            <a:r>
              <a:rPr lang="fr-FR" dirty="0"/>
              <a:t>. motion for a spin </a:t>
            </a:r>
          </a:p>
          <a:p>
            <a:pPr marL="0" indent="0">
              <a:buNone/>
            </a:pPr>
            <a:r>
              <a:rPr lang="fr-FR" dirty="0"/>
              <a:t>   in </a:t>
            </a:r>
            <a:r>
              <a:rPr lang="fr-FR" dirty="0" err="1"/>
              <a:t>each</a:t>
            </a:r>
            <a:r>
              <a:rPr lang="fr-FR" dirty="0"/>
              <a:t> layer  </a:t>
            </a:r>
            <a:r>
              <a:rPr lang="fr-FR" dirty="0">
                <a:sym typeface="Wingdings" panose="05000000000000000000" pitchFamily="2" charset="2"/>
              </a:rPr>
              <a:t></a:t>
            </a:r>
            <a:r>
              <a:rPr lang="fr-FR" dirty="0"/>
              <a:t>  system of </a:t>
            </a:r>
          </a:p>
          <a:p>
            <a:pPr marL="0" indent="0">
              <a:buNone/>
            </a:pPr>
            <a:r>
              <a:rPr lang="fr-FR" dirty="0"/>
              <a:t>   </a:t>
            </a:r>
            <a:r>
              <a:rPr lang="fr-FR" dirty="0" err="1"/>
              <a:t>coupled</a:t>
            </a:r>
            <a:r>
              <a:rPr lang="fr-FR" dirty="0"/>
              <a:t> </a:t>
            </a:r>
            <a:r>
              <a:rPr lang="fr-FR" dirty="0" err="1"/>
              <a:t>equations</a:t>
            </a:r>
            <a:r>
              <a:rPr lang="fr-FR" dirty="0"/>
              <a:t>         </a:t>
            </a:r>
            <a:r>
              <a:rPr lang="fr-FR" dirty="0" smtClean="0">
                <a:sym typeface="Wingdings" panose="05000000000000000000" pitchFamily="2" charset="2"/>
              </a:rPr>
              <a:t>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09" y="0"/>
            <a:ext cx="5487603" cy="43698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63" y="4429471"/>
            <a:ext cx="7062748" cy="22484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4"/>
    </mc:Choice>
    <mc:Fallback>
      <p:transition spd="slow" advTm="3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635" y="117848"/>
            <a:ext cx="11734800" cy="663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ym typeface="Wingdings" panose="05000000000000000000" pitchFamily="2" charset="2"/>
              </a:rPr>
              <a:t>. </a:t>
            </a:r>
            <a:r>
              <a:rPr lang="fr-FR" b="1" dirty="0" err="1" smtClean="0">
                <a:sym typeface="Wingdings" panose="05000000000000000000" pitchFamily="2" charset="2"/>
              </a:rPr>
              <a:t>Diagonalizing</a:t>
            </a:r>
            <a:r>
              <a:rPr lang="fr-FR" b="1" dirty="0" smtClean="0">
                <a:sym typeface="Wingdings" panose="05000000000000000000" pitchFamily="2" charset="2"/>
              </a:rPr>
              <a:t> the matrix to </a:t>
            </a:r>
            <a:r>
              <a:rPr lang="fr-FR" b="1" dirty="0" err="1" smtClean="0">
                <a:sym typeface="Wingdings" panose="05000000000000000000" pitchFamily="2" charset="2"/>
              </a:rPr>
              <a:t>get</a:t>
            </a:r>
            <a:r>
              <a:rPr lang="fr-FR" b="1" dirty="0" smtClean="0">
                <a:sym typeface="Wingdings" panose="05000000000000000000" pitchFamily="2" charset="2"/>
              </a:rPr>
              <a:t> SW </a:t>
            </a:r>
            <a:r>
              <a:rPr lang="fr-FR" b="1" dirty="0" err="1" smtClean="0">
                <a:sym typeface="Wingdings" panose="05000000000000000000" pitchFamily="2" charset="2"/>
              </a:rPr>
              <a:t>energy</a:t>
            </a:r>
            <a:endParaRPr lang="fr-FR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b="1" dirty="0">
                <a:sym typeface="Wingdings" panose="05000000000000000000" pitchFamily="2" charset="2"/>
              </a:rPr>
              <a:t>.  </a:t>
            </a:r>
            <a:r>
              <a:rPr lang="fr-FR" b="1" dirty="0" err="1" smtClean="0">
                <a:sym typeface="Wingdings" panose="05000000000000000000" pitchFamily="2" charset="2"/>
              </a:rPr>
              <a:t>Calculating</a:t>
            </a:r>
            <a:r>
              <a:rPr lang="fr-FR" b="1" dirty="0" smtClean="0">
                <a:sym typeface="Wingdings" panose="05000000000000000000" pitchFamily="2" charset="2"/>
              </a:rPr>
              <a:t> the layer </a:t>
            </a:r>
            <a:r>
              <a:rPr lang="fr-FR" b="1" dirty="0" err="1" smtClean="0">
                <a:sym typeface="Wingdings" panose="05000000000000000000" pitchFamily="2" charset="2"/>
              </a:rPr>
              <a:t>magnetization</a:t>
            </a:r>
            <a:r>
              <a:rPr lang="fr-FR" b="1" dirty="0" smtClean="0">
                <a:sym typeface="Wingdings" panose="05000000000000000000" pitchFamily="2" charset="2"/>
              </a:rPr>
              <a:t> by</a:t>
            </a:r>
            <a:endParaRPr lang="fr-FR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 smtClean="0"/>
          </a:p>
          <a:p>
            <a:r>
              <a:rPr lang="fr-FR" b="1" dirty="0" err="1" smtClean="0"/>
              <a:t>Solving</a:t>
            </a:r>
            <a:r>
              <a:rPr lang="fr-FR" b="1" dirty="0" smtClean="0"/>
              <a:t> </a:t>
            </a:r>
            <a:r>
              <a:rPr lang="fr-FR" b="1" dirty="0"/>
              <a:t>self-</a:t>
            </a:r>
            <a:r>
              <a:rPr lang="fr-FR" b="1" dirty="0" err="1"/>
              <a:t>consistently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   </a:t>
            </a:r>
            <a:r>
              <a:rPr lang="fr-FR" b="1" dirty="0">
                <a:sym typeface="Wingdings" panose="05000000000000000000" pitchFamily="2" charset="2"/>
              </a:rPr>
              <a:t>SW </a:t>
            </a:r>
            <a:r>
              <a:rPr lang="fr-FR" b="1" dirty="0" err="1">
                <a:sym typeface="Wingdings" panose="05000000000000000000" pitchFamily="2" charset="2"/>
              </a:rPr>
              <a:t>spectrum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at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T</a:t>
            </a:r>
            <a:endParaRPr lang="fr-FR" b="1" dirty="0"/>
          </a:p>
          <a:p>
            <a:endParaRPr lang="fr-FR" b="1" dirty="0"/>
          </a:p>
          <a:p>
            <a:r>
              <a:rPr lang="fr-FR" b="1" dirty="0" err="1"/>
              <a:t>Zero</a:t>
            </a:r>
            <a:r>
              <a:rPr lang="fr-FR" b="1" dirty="0"/>
              <a:t>-point spin</a:t>
            </a:r>
            <a:r>
              <a:rPr lang="fr-FR" b="1" dirty="0" smtClean="0"/>
              <a:t>: </a:t>
            </a: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Tc </a:t>
            </a:r>
            <a:r>
              <a:rPr lang="fr-FR" b="1" dirty="0" smtClean="0">
                <a:sym typeface="Wingdings" panose="05000000000000000000" pitchFamily="2" charset="2"/>
              </a:rPr>
              <a:t>   </a:t>
            </a:r>
            <a:r>
              <a:rPr lang="fr-FR" b="1" dirty="0" err="1" smtClean="0">
                <a:sym typeface="Wingdings" panose="05000000000000000000" pitchFamily="2" charset="2"/>
              </a:rPr>
              <a:t>letting</a:t>
            </a:r>
            <a:r>
              <a:rPr lang="fr-FR" b="1" dirty="0" smtClean="0">
                <a:sym typeface="Wingdings" panose="05000000000000000000" pitchFamily="2" charset="2"/>
              </a:rPr>
              <a:t> all &lt;</a:t>
            </a:r>
            <a:r>
              <a:rPr lang="fr-FR" b="1" dirty="0" err="1" smtClean="0">
                <a:sym typeface="Wingdings" panose="05000000000000000000" pitchFamily="2" charset="2"/>
              </a:rPr>
              <a:t>S^z_n</a:t>
            </a:r>
            <a:r>
              <a:rPr lang="fr-FR" b="1" dirty="0" smtClean="0">
                <a:sym typeface="Wingdings" panose="05000000000000000000" pitchFamily="2" charset="2"/>
              </a:rPr>
              <a:t>&gt; tend to </a:t>
            </a:r>
            <a:r>
              <a:rPr lang="fr-FR" b="1" dirty="0" err="1" smtClean="0">
                <a:sym typeface="Wingdings" panose="05000000000000000000" pitchFamily="2" charset="2"/>
              </a:rPr>
              <a:t>zero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993" y="1032340"/>
            <a:ext cx="6982242" cy="14414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93" y="3447583"/>
            <a:ext cx="6898048" cy="11126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74"/>
    </mc:Choice>
    <mc:Fallback>
      <p:transition spd="slow" advTm="6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267" y="365126"/>
            <a:ext cx="10515600" cy="1091142"/>
          </a:xfrm>
        </p:spPr>
        <p:txBody>
          <a:bodyPr>
            <a:normAutofit/>
          </a:bodyPr>
          <a:lstStyle/>
          <a:p>
            <a:r>
              <a:rPr lang="fr-FR" sz="3200" b="1" dirty="0" err="1" smtClean="0"/>
              <a:t>Monolayer</a:t>
            </a:r>
            <a:r>
              <a:rPr lang="fr-FR" sz="3200" b="1" dirty="0" smtClean="0"/>
              <a:t> and </a:t>
            </a:r>
            <a:r>
              <a:rPr lang="fr-FR" sz="3200" b="1" dirty="0" err="1" smtClean="0"/>
              <a:t>bilayer</a:t>
            </a:r>
            <a:r>
              <a:rPr lang="fr-FR" sz="3200" b="1" dirty="0" smtClean="0"/>
              <a:t> =&gt; </a:t>
            </a:r>
            <a:r>
              <a:rPr lang="fr-FR" sz="3200" b="1" dirty="0" err="1" smtClean="0"/>
              <a:t>analytical</a:t>
            </a:r>
            <a:r>
              <a:rPr lang="fr-FR" sz="3200" b="1" dirty="0" smtClean="0"/>
              <a:t> solutions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266" y="1456268"/>
            <a:ext cx="11878733" cy="5401732"/>
          </a:xfrm>
        </p:spPr>
        <p:txBody>
          <a:bodyPr/>
          <a:lstStyle/>
          <a:p>
            <a:r>
              <a:rPr lang="fr-FR" b="1" dirty="0" err="1" smtClean="0"/>
              <a:t>Monolayer</a:t>
            </a:r>
            <a:endParaRPr lang="fr-FR" b="1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204" y="1696300"/>
            <a:ext cx="4479262" cy="21135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477" y="2148002"/>
            <a:ext cx="3291999" cy="7988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65" y="4133460"/>
            <a:ext cx="7316803" cy="24008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785" y="4037959"/>
            <a:ext cx="3493147" cy="266510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56"/>
    </mc:Choice>
    <mc:Fallback>
      <p:transition spd="slow" advTm="10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/>
              <a:t>Spin </a:t>
            </a:r>
            <a:r>
              <a:rPr lang="fr-FR" sz="3200" b="1" dirty="0" err="1" smtClean="0"/>
              <a:t>length</a:t>
            </a:r>
            <a:r>
              <a:rPr lang="fr-FR" sz="3200" b="1" dirty="0" smtClean="0"/>
              <a:t> versus interface </a:t>
            </a:r>
            <a:r>
              <a:rPr lang="fr-FR" sz="3200" b="1" dirty="0" err="1" smtClean="0"/>
              <a:t>coupling</a:t>
            </a:r>
            <a:r>
              <a:rPr lang="fr-FR" sz="3200" b="1" dirty="0" smtClean="0"/>
              <a:t> =&gt;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Bilayer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999" y="567171"/>
            <a:ext cx="3658402" cy="26930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475" y="3968038"/>
            <a:ext cx="3810835" cy="26549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770" y="2405554"/>
            <a:ext cx="3302724" cy="31249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770" y="5562281"/>
            <a:ext cx="3658402" cy="129571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1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64"/>
    </mc:Choice>
    <mc:Fallback>
      <p:transition spd="slow" advTm="8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467" y="128059"/>
            <a:ext cx="10414498" cy="986614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IV. </a:t>
            </a:r>
            <a:r>
              <a:rPr lang="fr-FR" sz="3200" b="1" dirty="0" smtClean="0">
                <a:solidFill>
                  <a:srgbClr val="FF0000"/>
                </a:solidFill>
              </a:rPr>
              <a:t>SKYRMIONS in </a:t>
            </a:r>
            <a:r>
              <a:rPr lang="fr-FR" sz="3200" b="1" dirty="0" err="1" smtClean="0">
                <a:solidFill>
                  <a:srgbClr val="FF0000"/>
                </a:solidFill>
              </a:rPr>
              <a:t>applied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</a:rPr>
              <a:t>field</a:t>
            </a:r>
            <a:r>
              <a:rPr lang="fr-FR" sz="3200" b="1" dirty="0" smtClean="0">
                <a:solidFill>
                  <a:srgbClr val="FF0000"/>
                </a:solidFill>
              </a:rPr>
              <a:t>: </a:t>
            </a:r>
            <a:r>
              <a:rPr lang="fr-FR" sz="3200" b="1" dirty="0" smtClean="0">
                <a:solidFill>
                  <a:srgbClr val="FF0000"/>
                </a:solidFill>
              </a:rPr>
              <a:t>phase transition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467" y="1114672"/>
            <a:ext cx="11799545" cy="5743328"/>
          </a:xfrm>
        </p:spPr>
        <p:txBody>
          <a:bodyPr/>
          <a:lstStyle/>
          <a:p>
            <a:r>
              <a:rPr lang="fr-FR" dirty="0" smtClean="0"/>
              <a:t>Monte Carlo Simulations of the Phase Transition</a:t>
            </a:r>
          </a:p>
          <a:p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       </a:t>
            </a:r>
            <a:r>
              <a:rPr lang="fr-FR" dirty="0" err="1" smtClean="0"/>
              <a:t>Ferroelectric</a:t>
            </a:r>
            <a:r>
              <a:rPr lang="fr-FR" dirty="0" smtClean="0"/>
              <a:t> film =&gt;</a:t>
            </a:r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parameter</a:t>
            </a:r>
            <a:r>
              <a:rPr lang="fr-FR" dirty="0" smtClean="0"/>
              <a:t> =&gt;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 smtClean="0"/>
              <a:t>Special</a:t>
            </a:r>
            <a:r>
              <a:rPr lang="fr-FR" dirty="0" smtClean="0"/>
              <a:t> case: </a:t>
            </a:r>
            <a:r>
              <a:rPr lang="fr-FR" dirty="0" err="1" smtClean="0"/>
              <a:t>Monomagnetic</a:t>
            </a:r>
            <a:r>
              <a:rPr lang="fr-FR" dirty="0" smtClean="0"/>
              <a:t> layer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dirty="0" err="1" smtClean="0"/>
              <a:t>between</a:t>
            </a:r>
            <a:r>
              <a:rPr lang="fr-FR" dirty="0" smtClean="0"/>
              <a:t>  </a:t>
            </a:r>
            <a:r>
              <a:rPr lang="fr-FR" dirty="0" err="1" smtClean="0"/>
              <a:t>ferroelectric</a:t>
            </a:r>
            <a:r>
              <a:rPr lang="fr-FR" dirty="0" smtClean="0"/>
              <a:t> films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(</a:t>
            </a:r>
            <a:r>
              <a:rPr lang="fr-FR" dirty="0" err="1" smtClean="0"/>
              <a:t>red</a:t>
            </a:r>
            <a:r>
              <a:rPr lang="fr-FR" dirty="0" smtClean="0"/>
              <a:t> :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param</a:t>
            </a:r>
            <a:r>
              <a:rPr lang="fr-FR" dirty="0" smtClean="0"/>
              <a:t>.,  </a:t>
            </a:r>
            <a:r>
              <a:rPr lang="fr-FR" dirty="0" err="1" smtClean="0"/>
              <a:t>blue</a:t>
            </a:r>
            <a:r>
              <a:rPr lang="fr-FR" dirty="0" smtClean="0"/>
              <a:t>: z-component)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66" y="2008558"/>
            <a:ext cx="4089687" cy="10711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441" y="3044365"/>
            <a:ext cx="4741678" cy="8412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386" y="3885654"/>
            <a:ext cx="4125681" cy="297234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4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94"/>
    </mc:Choice>
    <mc:Fallback>
      <p:transition spd="slow" advTm="15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658601" cy="6739467"/>
          </a:xfrm>
        </p:spPr>
        <p:txBody>
          <a:bodyPr>
            <a:normAutofit/>
          </a:bodyPr>
          <a:lstStyle/>
          <a:p>
            <a:r>
              <a:rPr lang="fr-FR" sz="3200" b="1" dirty="0" err="1" smtClean="0"/>
              <a:t>Weak</a:t>
            </a:r>
            <a:r>
              <a:rPr lang="fr-FR" sz="3200" b="1" dirty="0" smtClean="0"/>
              <a:t> </a:t>
            </a:r>
            <a:r>
              <a:rPr lang="fr-FR" sz="3200" b="1" dirty="0"/>
              <a:t>interface </a:t>
            </a:r>
            <a:r>
              <a:rPr lang="fr-FR" sz="3200" b="1" dirty="0" err="1"/>
              <a:t>coupling</a:t>
            </a:r>
            <a:r>
              <a:rPr lang="fr-FR" sz="3200" b="1" dirty="0"/>
              <a:t> =&gt; </a:t>
            </a:r>
            <a:r>
              <a:rPr lang="fr-FR" sz="3200" b="1" dirty="0" smtClean="0"/>
              <a:t>second-</a:t>
            </a:r>
            <a:r>
              <a:rPr lang="fr-FR" sz="3200" b="1" dirty="0" err="1" smtClean="0"/>
              <a:t>order</a:t>
            </a:r>
            <a:r>
              <a:rPr lang="fr-FR" sz="3200" b="1" dirty="0" smtClean="0"/>
              <a:t> </a:t>
            </a:r>
            <a:r>
              <a:rPr lang="fr-FR" sz="3200" b="1" dirty="0"/>
              <a:t>transition </a:t>
            </a:r>
            <a:r>
              <a:rPr lang="fr-FR" sz="3200" b="1" dirty="0" smtClean="0"/>
              <a:t>(</a:t>
            </a:r>
            <a:r>
              <a:rPr lang="fr-FR" sz="3200" b="1" dirty="0" err="1" smtClean="0"/>
              <a:t>left</a:t>
            </a:r>
            <a:r>
              <a:rPr lang="fr-FR" sz="3200" b="1" dirty="0"/>
              <a:t>)</a:t>
            </a:r>
          </a:p>
          <a:p>
            <a:r>
              <a:rPr lang="fr-FR" sz="3200" b="1" dirty="0" err="1" smtClean="0"/>
              <a:t>Strong</a:t>
            </a:r>
            <a:r>
              <a:rPr lang="fr-FR" sz="3200" b="1" dirty="0" smtClean="0"/>
              <a:t> interface </a:t>
            </a:r>
            <a:r>
              <a:rPr lang="fr-FR" sz="3200" b="1" dirty="0" err="1" smtClean="0"/>
              <a:t>coupling</a:t>
            </a:r>
            <a:r>
              <a:rPr lang="fr-FR" sz="3200" b="1" dirty="0" smtClean="0"/>
              <a:t> =&gt; first-</a:t>
            </a:r>
            <a:r>
              <a:rPr lang="fr-FR" sz="3200" b="1" dirty="0" err="1" smtClean="0"/>
              <a:t>order</a:t>
            </a:r>
            <a:r>
              <a:rPr lang="fr-FR" sz="3200" b="1" dirty="0" smtClean="0"/>
              <a:t> transition (right)</a:t>
            </a:r>
          </a:p>
          <a:p>
            <a:endParaRPr lang="fr-FR" sz="3200" b="1" dirty="0"/>
          </a:p>
          <a:p>
            <a:endParaRPr lang="fr-FR" sz="3200" b="1" dirty="0" smtClean="0"/>
          </a:p>
          <a:p>
            <a:endParaRPr lang="fr-FR" sz="3200" b="1" dirty="0"/>
          </a:p>
          <a:p>
            <a:endParaRPr lang="fr-FR" sz="3200" b="1" dirty="0" smtClean="0"/>
          </a:p>
          <a:p>
            <a:pPr marL="0" indent="0">
              <a:buNone/>
            </a:pP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239" y="1857383"/>
            <a:ext cx="5267761" cy="38631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75" y="1857383"/>
            <a:ext cx="5637341" cy="3648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5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1"/>
    </mc:Choice>
    <mc:Fallback>
      <p:transition spd="slow" advTm="4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1658601" cy="6739467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Electric Field </a:t>
            </a:r>
            <a:r>
              <a:rPr lang="fr-FR" sz="3200" b="1" dirty="0" err="1" smtClean="0"/>
              <a:t>Effect</a:t>
            </a:r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873" y="853626"/>
            <a:ext cx="6768853" cy="44740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4"/>
    </mc:Choice>
    <mc:Fallback>
      <p:transition spd="slow" advTm="2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663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V. CONCLUSION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196787"/>
            <a:ext cx="11143129" cy="5526741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Magneto-</a:t>
            </a:r>
            <a:r>
              <a:rPr lang="fr-FR" dirty="0" err="1" smtClean="0">
                <a:solidFill>
                  <a:schemeClr val="accent5"/>
                </a:solidFill>
              </a:rPr>
              <a:t>ferroelectric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superlattices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may</a:t>
            </a:r>
            <a:r>
              <a:rPr lang="fr-FR" dirty="0" smtClean="0">
                <a:solidFill>
                  <a:schemeClr val="accent5"/>
                </a:solidFill>
              </a:rPr>
              <a:t> have important applications due to the </a:t>
            </a:r>
            <a:r>
              <a:rPr lang="fr-FR" dirty="0" err="1" smtClean="0">
                <a:solidFill>
                  <a:schemeClr val="accent5"/>
                </a:solidFill>
              </a:rPr>
              <a:t>possibility</a:t>
            </a:r>
            <a:r>
              <a:rPr lang="fr-FR" dirty="0" smtClean="0">
                <a:solidFill>
                  <a:schemeClr val="accent5"/>
                </a:solidFill>
              </a:rPr>
              <a:t> to use an </a:t>
            </a:r>
            <a:r>
              <a:rPr lang="fr-FR" dirty="0" err="1" smtClean="0">
                <a:solidFill>
                  <a:schemeClr val="accent5"/>
                </a:solidFill>
              </a:rPr>
              <a:t>electric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field</a:t>
            </a:r>
            <a:r>
              <a:rPr lang="fr-FR" dirty="0" smtClean="0">
                <a:solidFill>
                  <a:schemeClr val="accent5"/>
                </a:solidFill>
              </a:rPr>
              <a:t> to control </a:t>
            </a:r>
            <a:r>
              <a:rPr lang="fr-FR" dirty="0" err="1" smtClean="0">
                <a:solidFill>
                  <a:schemeClr val="accent5"/>
                </a:solidFill>
              </a:rPr>
              <a:t>magnetic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behaviors</a:t>
            </a:r>
            <a:r>
              <a:rPr lang="fr-FR" dirty="0" smtClean="0">
                <a:solidFill>
                  <a:schemeClr val="accent5"/>
                </a:solidFill>
              </a:rPr>
              <a:t> and vice-versa</a:t>
            </a:r>
          </a:p>
          <a:p>
            <a:r>
              <a:rPr lang="fr-FR" dirty="0" smtClean="0">
                <a:solidFill>
                  <a:schemeClr val="accent2"/>
                </a:solidFill>
              </a:rPr>
              <a:t>A simple model </a:t>
            </a:r>
            <a:r>
              <a:rPr lang="fr-FR" dirty="0" err="1" smtClean="0">
                <a:solidFill>
                  <a:schemeClr val="accent2"/>
                </a:solidFill>
              </a:rPr>
              <a:t>with</a:t>
            </a:r>
            <a:r>
              <a:rPr lang="fr-FR" dirty="0" smtClean="0">
                <a:solidFill>
                  <a:schemeClr val="accent2"/>
                </a:solidFill>
              </a:rPr>
              <a:t> a DM interface </a:t>
            </a:r>
            <a:r>
              <a:rPr lang="fr-FR" dirty="0" err="1" smtClean="0">
                <a:solidFill>
                  <a:schemeClr val="accent2"/>
                </a:solidFill>
              </a:rPr>
              <a:t>coupling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used</a:t>
            </a:r>
            <a:r>
              <a:rPr lang="fr-FR" dirty="0" smtClean="0">
                <a:solidFill>
                  <a:schemeClr val="accent2"/>
                </a:solidFill>
              </a:rPr>
              <a:t> in </a:t>
            </a:r>
            <a:r>
              <a:rPr lang="fr-FR" dirty="0" err="1" smtClean="0">
                <a:solidFill>
                  <a:schemeClr val="accent2"/>
                </a:solidFill>
              </a:rPr>
              <a:t>this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work</a:t>
            </a:r>
            <a:r>
              <a:rPr lang="fr-FR" dirty="0" smtClean="0">
                <a:solidFill>
                  <a:schemeClr val="accent2"/>
                </a:solidFill>
              </a:rPr>
              <a:t> shows </a:t>
            </a:r>
            <a:r>
              <a:rPr lang="fr-FR" dirty="0" err="1" smtClean="0">
                <a:solidFill>
                  <a:schemeClr val="accent2"/>
                </a:solidFill>
              </a:rPr>
              <a:t>many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interesting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phenomena</a:t>
            </a:r>
            <a:r>
              <a:rPr lang="fr-FR" dirty="0" smtClean="0">
                <a:solidFill>
                  <a:schemeClr val="accent2"/>
                </a:solidFill>
              </a:rPr>
              <a:t>. In </a:t>
            </a:r>
            <a:r>
              <a:rPr lang="fr-FR" dirty="0" err="1" smtClean="0">
                <a:solidFill>
                  <a:schemeClr val="accent2"/>
                </a:solidFill>
              </a:rPr>
              <a:t>particular</a:t>
            </a:r>
            <a:r>
              <a:rPr lang="fr-FR" dirty="0" smtClean="0">
                <a:solidFill>
                  <a:schemeClr val="accent2"/>
                </a:solidFill>
              </a:rPr>
              <a:t> the existence of </a:t>
            </a:r>
            <a:r>
              <a:rPr lang="fr-FR" dirty="0" err="1" smtClean="0">
                <a:solidFill>
                  <a:schemeClr val="accent2"/>
                </a:solidFill>
              </a:rPr>
              <a:t>skyrmions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at</a:t>
            </a:r>
            <a:r>
              <a:rPr lang="fr-FR" dirty="0" smtClean="0">
                <a:solidFill>
                  <a:schemeClr val="accent2"/>
                </a:solidFill>
              </a:rPr>
              <a:t> the </a:t>
            </a:r>
            <a:r>
              <a:rPr lang="fr-FR" dirty="0" err="1" smtClean="0">
                <a:solidFill>
                  <a:schemeClr val="accent2"/>
                </a:solidFill>
              </a:rPr>
              <a:t>magneto-ferroelectric</a:t>
            </a:r>
            <a:r>
              <a:rPr lang="fr-FR" dirty="0" smtClean="0">
                <a:solidFill>
                  <a:schemeClr val="accent2"/>
                </a:solidFill>
              </a:rPr>
              <a:t> interface </a:t>
            </a:r>
            <a:r>
              <a:rPr lang="fr-FR" dirty="0" err="1" smtClean="0">
                <a:solidFill>
                  <a:schemeClr val="accent2"/>
                </a:solidFill>
              </a:rPr>
              <a:t>may</a:t>
            </a:r>
            <a:r>
              <a:rPr lang="fr-FR" dirty="0" smtClean="0">
                <a:solidFill>
                  <a:schemeClr val="accent2"/>
                </a:solidFill>
              </a:rPr>
              <a:t> have important applications in spin transport.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Spin-</a:t>
            </a:r>
            <a:r>
              <a:rPr lang="fr-FR" dirty="0" err="1">
                <a:solidFill>
                  <a:schemeClr val="accent5"/>
                </a:solidFill>
              </a:rPr>
              <a:t>w</a:t>
            </a:r>
            <a:r>
              <a:rPr lang="fr-FR" dirty="0" err="1" smtClean="0">
                <a:solidFill>
                  <a:schemeClr val="accent5"/>
                </a:solidFill>
              </a:rPr>
              <a:t>aves</a:t>
            </a:r>
            <a:r>
              <a:rPr lang="fr-FR" dirty="0" smtClean="0">
                <a:solidFill>
                  <a:schemeClr val="accent5"/>
                </a:solidFill>
              </a:rPr>
              <a:t> show a </a:t>
            </a:r>
            <a:r>
              <a:rPr lang="fr-FR" dirty="0" err="1" smtClean="0">
                <a:solidFill>
                  <a:schemeClr val="accent5"/>
                </a:solidFill>
              </a:rPr>
              <a:t>strong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effect</a:t>
            </a:r>
            <a:r>
              <a:rPr lang="fr-FR" dirty="0" smtClean="0">
                <a:solidFill>
                  <a:schemeClr val="accent5"/>
                </a:solidFill>
              </a:rPr>
              <a:t> of the DM interaction: the cross-over </a:t>
            </a:r>
            <a:r>
              <a:rPr lang="fr-FR" dirty="0" err="1" smtClean="0">
                <a:solidFill>
                  <a:schemeClr val="accent5"/>
                </a:solidFill>
              </a:rPr>
              <a:t>from</a:t>
            </a:r>
            <a:r>
              <a:rPr lang="fr-FR" dirty="0" smtClean="0">
                <a:solidFill>
                  <a:schemeClr val="accent5"/>
                </a:solidFill>
              </a:rPr>
              <a:t> the </a:t>
            </a:r>
            <a:r>
              <a:rPr lang="fr-FR" dirty="0" err="1" smtClean="0">
                <a:solidFill>
                  <a:schemeClr val="accent5"/>
                </a:solidFill>
              </a:rPr>
              <a:t>ferromagnetic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smtClean="0">
                <a:solidFill>
                  <a:schemeClr val="accent5"/>
                </a:solidFill>
              </a:rPr>
              <a:t>to </a:t>
            </a:r>
            <a:r>
              <a:rPr lang="fr-FR" dirty="0" err="1" smtClean="0">
                <a:solidFill>
                  <a:schemeClr val="accent5"/>
                </a:solidFill>
              </a:rPr>
              <a:t>antiferromagnetic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behavior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with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increasing</a:t>
            </a:r>
            <a:r>
              <a:rPr lang="fr-FR" dirty="0" smtClean="0">
                <a:solidFill>
                  <a:schemeClr val="accent5"/>
                </a:solidFill>
              </a:rPr>
              <a:t> D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New </a:t>
            </a:r>
            <a:r>
              <a:rPr lang="fr-FR" dirty="0" err="1" smtClean="0">
                <a:solidFill>
                  <a:srgbClr val="FF0000"/>
                </a:solidFill>
              </a:rPr>
              <a:t>order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parameter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introduced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allow</a:t>
            </a:r>
            <a:r>
              <a:rPr lang="fr-FR" dirty="0" smtClean="0">
                <a:solidFill>
                  <a:srgbClr val="FF0000"/>
                </a:solidFill>
              </a:rPr>
              <a:t> the </a:t>
            </a:r>
            <a:r>
              <a:rPr lang="fr-FR" dirty="0" err="1" smtClean="0">
                <a:solidFill>
                  <a:srgbClr val="FF0000"/>
                </a:solidFill>
              </a:rPr>
              <a:t>study</a:t>
            </a:r>
            <a:r>
              <a:rPr lang="fr-FR" dirty="0" smtClean="0">
                <a:solidFill>
                  <a:srgbClr val="FF0000"/>
                </a:solidFill>
              </a:rPr>
              <a:t> of the </a:t>
            </a:r>
            <a:r>
              <a:rPr lang="fr-FR" dirty="0" err="1" smtClean="0">
                <a:solidFill>
                  <a:srgbClr val="FF0000"/>
                </a:solidFill>
              </a:rPr>
              <a:t>skyrmion</a:t>
            </a:r>
            <a:r>
              <a:rPr lang="fr-FR" dirty="0" smtClean="0">
                <a:solidFill>
                  <a:srgbClr val="FF0000"/>
                </a:solidFill>
              </a:rPr>
              <a:t> structure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increasing</a:t>
            </a:r>
            <a:r>
              <a:rPr lang="fr-FR" dirty="0" smtClean="0">
                <a:solidFill>
                  <a:srgbClr val="FF0000"/>
                </a:solidFill>
              </a:rPr>
              <a:t> T =&gt; </a:t>
            </a:r>
            <a:r>
              <a:rPr lang="fr-FR" dirty="0" err="1" smtClean="0">
                <a:solidFill>
                  <a:srgbClr val="FF0000"/>
                </a:solidFill>
              </a:rPr>
              <a:t>Skyrmions</a:t>
            </a:r>
            <a:r>
              <a:rPr lang="fr-FR" dirty="0" smtClean="0">
                <a:solidFill>
                  <a:srgbClr val="FF0000"/>
                </a:solidFill>
              </a:rPr>
              <a:t> are stable </a:t>
            </a:r>
            <a:r>
              <a:rPr lang="fr-FR" dirty="0" err="1" smtClean="0">
                <a:solidFill>
                  <a:srgbClr val="FF0000"/>
                </a:solidFill>
              </a:rPr>
              <a:t>at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finite</a:t>
            </a:r>
            <a:r>
              <a:rPr lang="fr-FR" dirty="0" smtClean="0">
                <a:solidFill>
                  <a:srgbClr val="FF0000"/>
                </a:solidFill>
              </a:rPr>
              <a:t> T</a:t>
            </a:r>
          </a:p>
          <a:p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1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99"/>
    </mc:Choice>
    <mc:Fallback>
      <p:transition spd="slow" advTm="10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800" y="365125"/>
            <a:ext cx="10795000" cy="803275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I. MODEL  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800" y="1419224"/>
            <a:ext cx="11142133" cy="5235575"/>
          </a:xfrm>
        </p:spPr>
        <p:txBody>
          <a:bodyPr/>
          <a:lstStyle/>
          <a:p>
            <a:r>
              <a:rPr lang="fr-FR" dirty="0" smtClean="0"/>
              <a:t>Magneto-</a:t>
            </a:r>
            <a:r>
              <a:rPr lang="fr-FR" dirty="0" err="1" smtClean="0"/>
              <a:t>Ferroelectric</a:t>
            </a:r>
            <a:r>
              <a:rPr lang="fr-FR" dirty="0" smtClean="0"/>
              <a:t> </a:t>
            </a:r>
            <a:r>
              <a:rPr lang="fr-FR" dirty="0" err="1" smtClean="0"/>
              <a:t>Superlattice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. </a:t>
            </a:r>
            <a:r>
              <a:rPr lang="fr-FR" dirty="0" err="1" smtClean="0"/>
              <a:t>Hamiltonian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030" y="2480318"/>
            <a:ext cx="5188806" cy="32517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71" y="4106188"/>
            <a:ext cx="4308028" cy="6731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65" y="5188429"/>
            <a:ext cx="3861674" cy="6573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254" y="6126868"/>
            <a:ext cx="3423746" cy="7311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388" y="645640"/>
            <a:ext cx="3569045" cy="36449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466" y="645639"/>
            <a:ext cx="2982124" cy="36449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84"/>
    </mc:Choice>
    <mc:Fallback xmlns="">
      <p:transition spd="slow" advTm="7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-706696"/>
            <a:ext cx="12048565" cy="599797"/>
          </a:xfrm>
        </p:spPr>
        <p:txBody>
          <a:bodyPr>
            <a:normAutofit/>
          </a:bodyPr>
          <a:lstStyle/>
          <a:p>
            <a:r>
              <a:rPr lang="fr-FR" dirty="0" smtClean="0"/>
              <a:t>Interface </a:t>
            </a:r>
            <a:r>
              <a:rPr lang="fr-FR" dirty="0" err="1" smtClean="0"/>
              <a:t>coupling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6" y="1221605"/>
            <a:ext cx="5173817" cy="27362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71" y="4227140"/>
            <a:ext cx="6344416" cy="12054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154" y="490573"/>
            <a:ext cx="5188806" cy="32517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154" y="4139485"/>
            <a:ext cx="2254252" cy="24354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834" y="162409"/>
            <a:ext cx="4062358" cy="10156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2615" y="4939582"/>
            <a:ext cx="3152538" cy="83526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3"/>
    </mc:Choice>
    <mc:Fallback xmlns="">
      <p:transition spd="slow" advTm="6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047" y="-76624"/>
            <a:ext cx="10253133" cy="871008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II. GROUND STATE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0306" y="598620"/>
            <a:ext cx="11761694" cy="5621866"/>
          </a:xfrm>
        </p:spPr>
        <p:txBody>
          <a:bodyPr/>
          <a:lstStyle/>
          <a:p>
            <a:r>
              <a:rPr lang="fr-FR" dirty="0" smtClean="0"/>
              <a:t>Interface  interaction   </a:t>
            </a:r>
            <a:r>
              <a:rPr lang="fr-FR" dirty="0" smtClean="0">
                <a:solidFill>
                  <a:schemeClr val="accent5"/>
                </a:solidFill>
              </a:rPr>
              <a:t>WITHOUT APPLIED FIELD </a:t>
            </a:r>
            <a:endParaRPr lang="fr-FR" dirty="0">
              <a:solidFill>
                <a:schemeClr val="accent5"/>
              </a:solidFill>
            </a:endParaRPr>
          </a:p>
          <a:p>
            <a:r>
              <a:rPr lang="fr-FR" dirty="0" err="1" smtClean="0"/>
              <a:t>Energy</a:t>
            </a:r>
            <a:r>
              <a:rPr lang="fr-FR" dirty="0" smtClean="0"/>
              <a:t>  of a spin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/>
              <a:t>the interface (for a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monolayer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ferro-electric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   (H=0)</a:t>
            </a:r>
          </a:p>
          <a:p>
            <a:r>
              <a:rPr lang="fr-FR" dirty="0" err="1" smtClean="0"/>
              <a:t>Minimization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064" y="1897556"/>
            <a:ext cx="4853097" cy="6685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45" y="2579739"/>
            <a:ext cx="5757415" cy="10339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539" y="3902217"/>
            <a:ext cx="3226117" cy="2150802"/>
          </a:xfrm>
          <a:prstGeom prst="rect">
            <a:avLst/>
          </a:prstGeom>
        </p:spPr>
      </p:pic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24" y="3676164"/>
            <a:ext cx="4854388" cy="19781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549" y="5743457"/>
            <a:ext cx="6006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OT1efcda3b.B"/>
              </a:rPr>
              <a:t>Fig. 2. </a:t>
            </a:r>
            <a:r>
              <a:rPr lang="en-US" dirty="0">
                <a:latin typeface="AdvOT596495f2"/>
              </a:rPr>
              <a:t>The ground state of the interface ferromagnetic </a:t>
            </a:r>
            <a:r>
              <a:rPr lang="en-US" dirty="0" err="1">
                <a:latin typeface="AdvOT596495f2"/>
              </a:rPr>
              <a:t>sublayer</a:t>
            </a:r>
            <a:r>
              <a:rPr lang="en-US" dirty="0">
                <a:latin typeface="AdvOT596495f2"/>
              </a:rPr>
              <a:t> for</a:t>
            </a:r>
          </a:p>
          <a:p>
            <a:r>
              <a:rPr lang="en-US" i="1" dirty="0" err="1">
                <a:latin typeface="STIXTwoText-Italic"/>
              </a:rPr>
              <a:t>Jm</a:t>
            </a:r>
            <a:r>
              <a:rPr lang="en-US" i="1" dirty="0">
                <a:latin typeface="STIXTwoText-Italic"/>
              </a:rPr>
              <a:t> </a:t>
            </a:r>
            <a:r>
              <a:rPr lang="en-US" dirty="0">
                <a:latin typeface="STIXTwoMath"/>
              </a:rPr>
              <a:t>= </a:t>
            </a:r>
            <a:r>
              <a:rPr lang="en-US" i="1" dirty="0">
                <a:latin typeface="STIXTwoText-Italic"/>
              </a:rPr>
              <a:t>J f </a:t>
            </a:r>
            <a:r>
              <a:rPr lang="en-US" dirty="0">
                <a:latin typeface="STIXTwoMath"/>
              </a:rPr>
              <a:t>= </a:t>
            </a:r>
            <a:r>
              <a:rPr lang="en-US" dirty="0">
                <a:latin typeface="STIXTwoText"/>
              </a:rPr>
              <a:t>1</a:t>
            </a:r>
            <a:r>
              <a:rPr lang="en-US" dirty="0">
                <a:latin typeface="AdvOT596495f2"/>
              </a:rPr>
              <a:t>, </a:t>
            </a:r>
            <a:r>
              <a:rPr lang="en-US" i="1" dirty="0" err="1">
                <a:latin typeface="STIXTwoText-Italic"/>
              </a:rPr>
              <a:t>Jmf</a:t>
            </a:r>
            <a:r>
              <a:rPr lang="en-US" i="1" dirty="0">
                <a:latin typeface="STIXTwoText-Italic"/>
              </a:rPr>
              <a:t> </a:t>
            </a:r>
            <a:r>
              <a:rPr lang="en-US" dirty="0">
                <a:latin typeface="STIXTwoMath"/>
              </a:rPr>
              <a:t>= −</a:t>
            </a:r>
            <a:r>
              <a:rPr lang="en-US" dirty="0">
                <a:latin typeface="STIXTwoText"/>
              </a:rPr>
              <a:t>0.75</a:t>
            </a:r>
            <a:r>
              <a:rPr lang="en-US" dirty="0">
                <a:latin typeface="AdvOT596495f2"/>
              </a:rPr>
              <a:t>(left) and </a:t>
            </a:r>
            <a:r>
              <a:rPr lang="en-US" i="1" dirty="0" err="1">
                <a:latin typeface="STIXTwoText-Italic"/>
              </a:rPr>
              <a:t>Jmf</a:t>
            </a:r>
            <a:r>
              <a:rPr lang="en-US" i="1" dirty="0">
                <a:latin typeface="STIXTwoText-Italic"/>
              </a:rPr>
              <a:t> </a:t>
            </a:r>
            <a:r>
              <a:rPr lang="en-US" dirty="0">
                <a:latin typeface="STIXTwoMath"/>
              </a:rPr>
              <a:t>= −</a:t>
            </a:r>
            <a:r>
              <a:rPr lang="en-US" dirty="0">
                <a:latin typeface="STIXTwoText"/>
              </a:rPr>
              <a:t>0.9 </a:t>
            </a:r>
            <a:r>
              <a:rPr lang="en-US" dirty="0">
                <a:latin typeface="AdvOT596495f2"/>
              </a:rPr>
              <a:t>(right).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8"/>
    </mc:Choice>
    <mc:Fallback xmlns="">
      <p:transition spd="slow" advTm="4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835" y="365125"/>
            <a:ext cx="11057965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In the </a:t>
            </a:r>
            <a:r>
              <a:rPr lang="fr-FR" sz="3600" b="1" dirty="0" err="1" smtClean="0">
                <a:solidFill>
                  <a:srgbClr val="C00000"/>
                </a:solidFill>
              </a:rPr>
              <a:t>general</a:t>
            </a:r>
            <a:r>
              <a:rPr lang="fr-FR" sz="3600" b="1" dirty="0" smtClean="0">
                <a:solidFill>
                  <a:srgbClr val="C00000"/>
                </a:solidFill>
              </a:rPr>
              <a:t> case </a:t>
            </a:r>
            <a:r>
              <a:rPr lang="fr-FR" sz="3600" b="1" dirty="0" err="1" smtClean="0">
                <a:solidFill>
                  <a:srgbClr val="C00000"/>
                </a:solidFill>
              </a:rPr>
              <a:t>where</a:t>
            </a:r>
            <a:r>
              <a:rPr lang="fr-FR" sz="3600" b="1" dirty="0" smtClean="0">
                <a:solidFill>
                  <a:srgbClr val="C00000"/>
                </a:solidFill>
              </a:rPr>
              <a:t> the </a:t>
            </a:r>
            <a:r>
              <a:rPr lang="fr-FR" sz="3600" b="1" dirty="0" err="1" smtClean="0">
                <a:solidFill>
                  <a:srgbClr val="C00000"/>
                </a:solidFill>
              </a:rPr>
              <a:t>magnetic</a:t>
            </a:r>
            <a:r>
              <a:rPr lang="fr-FR" sz="3600" b="1" dirty="0" smtClean="0">
                <a:solidFill>
                  <a:srgbClr val="C00000"/>
                </a:solidFill>
              </a:rPr>
              <a:t> film has a </a:t>
            </a:r>
            <a:r>
              <a:rPr lang="fr-FR" sz="3600" b="1" dirty="0" err="1" smtClean="0">
                <a:solidFill>
                  <a:srgbClr val="C00000"/>
                </a:solidFill>
              </a:rPr>
              <a:t>thickness</a:t>
            </a:r>
            <a:r>
              <a:rPr lang="fr-FR" sz="3600" b="1" dirty="0" smtClean="0">
                <a:solidFill>
                  <a:srgbClr val="C00000"/>
                </a:solidFill>
              </a:rPr>
              <a:t> =&gt; </a:t>
            </a:r>
            <a:r>
              <a:rPr lang="fr-FR" sz="3600" b="1" dirty="0" err="1" smtClean="0">
                <a:solidFill>
                  <a:srgbClr val="C00000"/>
                </a:solidFill>
              </a:rPr>
              <a:t>steepest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descent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method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706" y="1825624"/>
            <a:ext cx="11766176" cy="4884457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accent5"/>
                </a:solidFill>
              </a:rPr>
              <a:t>Numerical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method</a:t>
            </a:r>
            <a:r>
              <a:rPr lang="fr-FR" dirty="0" smtClean="0">
                <a:solidFill>
                  <a:schemeClr val="accent5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fr-FR" dirty="0" err="1" smtClean="0"/>
              <a:t>take</a:t>
            </a:r>
            <a:r>
              <a:rPr lang="fr-FR" dirty="0" smtClean="0"/>
              <a:t> a spin and </a:t>
            </a:r>
            <a:r>
              <a:rPr lang="fr-FR" dirty="0" err="1" smtClean="0"/>
              <a:t>calculate</a:t>
            </a:r>
            <a:r>
              <a:rPr lang="fr-FR" dirty="0" smtClean="0"/>
              <a:t> the local </a:t>
            </a:r>
            <a:r>
              <a:rPr lang="fr-FR" dirty="0" err="1" smtClean="0"/>
              <a:t>field</a:t>
            </a:r>
            <a:r>
              <a:rPr lang="fr-FR" dirty="0" smtClean="0"/>
              <a:t> acting on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neighbors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err="1" smtClean="0"/>
              <a:t>align</a:t>
            </a:r>
            <a:r>
              <a:rPr lang="fr-FR" dirty="0" smtClean="0"/>
              <a:t> the spin in </a:t>
            </a:r>
            <a:r>
              <a:rPr lang="fr-FR" dirty="0" err="1" smtClean="0"/>
              <a:t>its</a:t>
            </a:r>
            <a:r>
              <a:rPr lang="fr-FR" dirty="0" smtClean="0"/>
              <a:t> local </a:t>
            </a:r>
            <a:r>
              <a:rPr lang="fr-FR" dirty="0" err="1" smtClean="0"/>
              <a:t>field’s</a:t>
            </a:r>
            <a:r>
              <a:rPr lang="fr-FR" dirty="0" smtClean="0"/>
              <a:t> direction to </a:t>
            </a:r>
            <a:r>
              <a:rPr lang="fr-FR" dirty="0" err="1" smtClean="0"/>
              <a:t>minimize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spin and do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thing</a:t>
            </a:r>
            <a:r>
              <a:rPr lang="fr-FR" dirty="0" smtClean="0"/>
              <a:t> </a:t>
            </a:r>
            <a:r>
              <a:rPr lang="fr-FR" dirty="0" err="1" smtClean="0"/>
              <a:t>until</a:t>
            </a:r>
            <a:r>
              <a:rPr lang="fr-FR" dirty="0" smtClean="0"/>
              <a:t> all spins are </a:t>
            </a:r>
            <a:r>
              <a:rPr lang="fr-FR" dirty="0" err="1" smtClean="0"/>
              <a:t>considered</a:t>
            </a:r>
            <a:r>
              <a:rPr lang="fr-FR" dirty="0" smtClean="0"/>
              <a:t> =&gt;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completes</a:t>
            </a:r>
            <a:r>
              <a:rPr lang="fr-FR" dirty="0" smtClean="0"/>
              <a:t> one ITERATION</a:t>
            </a:r>
          </a:p>
          <a:p>
            <a:pPr>
              <a:buFontTx/>
              <a:buChar char="-"/>
            </a:pP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iteration</a:t>
            </a:r>
            <a:r>
              <a:rPr lang="fr-FR" dirty="0" smtClean="0"/>
              <a:t> … and </a:t>
            </a:r>
            <a:r>
              <a:rPr lang="fr-FR" dirty="0" err="1" smtClean="0"/>
              <a:t>repeating</a:t>
            </a:r>
            <a:r>
              <a:rPr lang="fr-FR" dirty="0" smtClean="0"/>
              <a:t> a large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iterations</a:t>
            </a:r>
            <a:r>
              <a:rPr lang="fr-FR" dirty="0" smtClean="0"/>
              <a:t> </a:t>
            </a:r>
            <a:r>
              <a:rPr lang="fr-FR" dirty="0" err="1" smtClean="0"/>
              <a:t>until</a:t>
            </a:r>
            <a:r>
              <a:rPr lang="fr-FR" dirty="0" smtClean="0"/>
              <a:t> the total </a:t>
            </a:r>
            <a:r>
              <a:rPr lang="fr-FR" dirty="0" err="1" smtClean="0"/>
              <a:t>energy</a:t>
            </a:r>
            <a:r>
              <a:rPr lang="fr-FR" dirty="0" smtClean="0"/>
              <a:t> converges   </a:t>
            </a:r>
          </a:p>
          <a:p>
            <a:pPr marL="0" indent="0">
              <a:buNone/>
            </a:pP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REMARK: </a:t>
            </a:r>
            <a:r>
              <a:rPr lang="fr-FR" dirty="0" err="1" smtClean="0">
                <a:solidFill>
                  <a:srgbClr val="FF0000"/>
                </a:solidFill>
              </a:rPr>
              <a:t>without</a:t>
            </a:r>
            <a:r>
              <a:rPr lang="fr-FR" dirty="0" smtClean="0">
                <a:solidFill>
                  <a:srgbClr val="FF0000"/>
                </a:solidFill>
              </a:rPr>
              <a:t> bond-</a:t>
            </a:r>
            <a:r>
              <a:rPr lang="fr-FR" dirty="0" err="1" smtClean="0">
                <a:solidFill>
                  <a:srgbClr val="FF0000"/>
                </a:solidFill>
              </a:rPr>
              <a:t>disorder</a:t>
            </a:r>
            <a:r>
              <a:rPr lang="fr-FR" dirty="0" smtClean="0">
                <a:solidFill>
                  <a:srgbClr val="FF0000"/>
                </a:solidFill>
              </a:rPr>
              <a:t> (as in spin glasses), the </a:t>
            </a:r>
            <a:r>
              <a:rPr lang="fr-FR" dirty="0" err="1" smtClean="0">
                <a:solidFill>
                  <a:srgbClr val="FF0000"/>
                </a:solidFill>
              </a:rPr>
              <a:t>steepest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descent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method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did</a:t>
            </a:r>
            <a:r>
              <a:rPr lang="fr-FR" dirty="0" smtClean="0">
                <a:solidFill>
                  <a:srgbClr val="FF0000"/>
                </a:solidFill>
              </a:rPr>
              <a:t> not </a:t>
            </a:r>
            <a:r>
              <a:rPr lang="fr-FR" dirty="0" err="1" smtClean="0">
                <a:solidFill>
                  <a:srgbClr val="FF0000"/>
                </a:solidFill>
              </a:rPr>
              <a:t>encounter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meta-stability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01"/>
    </mc:Choice>
    <mc:Fallback xmlns="">
      <p:transition spd="slow" advTm="9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9640" y="342029"/>
            <a:ext cx="10622280" cy="962336"/>
          </a:xfrm>
        </p:spPr>
        <p:txBody>
          <a:bodyPr>
            <a:normAutofit fontScale="90000"/>
          </a:bodyPr>
          <a:lstStyle/>
          <a:p>
            <a:r>
              <a:rPr lang="fr-FR" sz="3600" b="1" dirty="0" err="1" smtClean="0">
                <a:solidFill>
                  <a:srgbClr val="C00000"/>
                </a:solidFill>
              </a:rPr>
              <a:t>Special</a:t>
            </a:r>
            <a:r>
              <a:rPr lang="fr-FR" sz="3600" b="1" dirty="0" smtClean="0">
                <a:solidFill>
                  <a:srgbClr val="C00000"/>
                </a:solidFill>
              </a:rPr>
              <a:t> case: one or </a:t>
            </a:r>
            <a:r>
              <a:rPr lang="fr-FR" sz="3600" b="1" dirty="0" err="1" smtClean="0">
                <a:solidFill>
                  <a:srgbClr val="C00000"/>
                </a:solidFill>
              </a:rPr>
              <a:t>two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magnetic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layers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between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ferroelectric</a:t>
            </a:r>
            <a:r>
              <a:rPr lang="fr-FR" sz="3600" b="1" dirty="0" smtClean="0">
                <a:solidFill>
                  <a:srgbClr val="C00000"/>
                </a:solidFill>
              </a:rPr>
              <a:t> films (no </a:t>
            </a:r>
            <a:r>
              <a:rPr lang="fr-FR" sz="3600" b="1" dirty="0" err="1" smtClean="0">
                <a:solidFill>
                  <a:srgbClr val="C00000"/>
                </a:solidFill>
              </a:rPr>
              <a:t>interior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magnetic</a:t>
            </a:r>
            <a:r>
              <a:rPr lang="fr-FR" sz="3600" b="1" dirty="0" smtClean="0">
                <a:solidFill>
                  <a:srgbClr val="C00000"/>
                </a:solidFill>
              </a:rPr>
              <a:t> </a:t>
            </a:r>
            <a:r>
              <a:rPr lang="fr-FR" sz="3600" b="1" dirty="0" err="1" smtClean="0">
                <a:solidFill>
                  <a:srgbClr val="C00000"/>
                </a:solidFill>
              </a:rPr>
              <a:t>layers</a:t>
            </a:r>
            <a:r>
              <a:rPr lang="fr-FR" sz="3600" b="1" dirty="0" smtClean="0">
                <a:solidFill>
                  <a:srgbClr val="C00000"/>
                </a:solidFill>
              </a:rPr>
              <a:t>)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9446" y="1585684"/>
            <a:ext cx="12022667" cy="6207760"/>
          </a:xfrm>
        </p:spPr>
        <p:txBody>
          <a:bodyPr>
            <a:normAutofit/>
          </a:bodyPr>
          <a:lstStyle/>
          <a:p>
            <a:r>
              <a:rPr lang="fr-FR" b="1" dirty="0" err="1" smtClean="0"/>
              <a:t>Skyrmion</a:t>
            </a:r>
            <a:r>
              <a:rPr lang="fr-FR" b="1" dirty="0" smtClean="0"/>
              <a:t> </a:t>
            </a:r>
            <a:r>
              <a:rPr lang="fr-FR" b="1" dirty="0" err="1" smtClean="0"/>
              <a:t>crystal</a:t>
            </a:r>
            <a:r>
              <a:rPr lang="fr-FR" b="1" dirty="0" smtClean="0"/>
              <a:t> on a </a:t>
            </a:r>
            <a:r>
              <a:rPr lang="fr-FR" b="1" dirty="0" err="1" smtClean="0"/>
              <a:t>triangular</a:t>
            </a:r>
            <a:r>
              <a:rPr lang="fr-FR" b="1" dirty="0" smtClean="0"/>
              <a:t> </a:t>
            </a:r>
            <a:r>
              <a:rPr lang="fr-FR" b="1" dirty="0" err="1" smtClean="0"/>
              <a:t>surstructure</a:t>
            </a:r>
            <a:endParaRPr lang="fr-FR" b="1" dirty="0" smtClean="0"/>
          </a:p>
          <a:p>
            <a:r>
              <a:rPr lang="fr-FR" b="1" dirty="0" err="1" smtClean="0"/>
              <a:t>Skyrmion</a:t>
            </a:r>
            <a:r>
              <a:rPr lang="fr-FR" b="1" dirty="0" smtClean="0"/>
              <a:t> size </a:t>
            </a:r>
            <a:r>
              <a:rPr lang="fr-FR" b="1" dirty="0" err="1" smtClean="0"/>
              <a:t>does</a:t>
            </a:r>
            <a:r>
              <a:rPr lang="fr-FR" b="1" dirty="0" smtClean="0"/>
              <a:t> not </a:t>
            </a:r>
            <a:r>
              <a:rPr lang="fr-FR" b="1" dirty="0" err="1" smtClean="0"/>
              <a:t>depend</a:t>
            </a:r>
            <a:r>
              <a:rPr lang="fr-FR" b="1" dirty="0" smtClean="0"/>
              <a:t> on the </a:t>
            </a:r>
            <a:r>
              <a:rPr lang="fr-FR" b="1" dirty="0" err="1" smtClean="0"/>
              <a:t>lattice</a:t>
            </a:r>
            <a:r>
              <a:rPr lang="fr-FR" b="1" dirty="0" smtClean="0"/>
              <a:t> size but </a:t>
            </a:r>
            <a:r>
              <a:rPr lang="fr-FR" b="1" dirty="0" err="1" smtClean="0"/>
              <a:t>depends</a:t>
            </a:r>
            <a:r>
              <a:rPr lang="fr-FR" b="1" dirty="0" smtClean="0"/>
              <a:t> on H </a:t>
            </a:r>
            <a:r>
              <a:rPr lang="fr-FR" b="1" dirty="0" err="1" smtClean="0"/>
              <a:t>at</a:t>
            </a:r>
            <a:r>
              <a:rPr lang="fr-FR" b="1" dirty="0" smtClean="0"/>
              <a:t> a </a:t>
            </a:r>
            <a:r>
              <a:rPr lang="fr-FR" b="1" dirty="0" err="1" smtClean="0"/>
              <a:t>given</a:t>
            </a:r>
            <a:r>
              <a:rPr lang="fr-FR" b="1" dirty="0" smtClean="0"/>
              <a:t> D: </a:t>
            </a:r>
            <a:r>
              <a:rPr lang="fr-FR" b="1" dirty="0" err="1" smtClean="0"/>
              <a:t>stronger</a:t>
            </a:r>
            <a:r>
              <a:rPr lang="fr-FR" b="1" dirty="0" smtClean="0"/>
              <a:t> H, </a:t>
            </a:r>
            <a:r>
              <a:rPr lang="fr-FR" b="1" dirty="0" err="1" smtClean="0"/>
              <a:t>smaller</a:t>
            </a:r>
            <a:r>
              <a:rPr lang="fr-FR" b="1" dirty="0" smtClean="0"/>
              <a:t> size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3" y="3447004"/>
            <a:ext cx="5758269" cy="32676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186" y="3219532"/>
            <a:ext cx="4604931" cy="372264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47"/>
    </mc:Choice>
    <mc:Fallback xmlns="">
      <p:transition spd="slow" advTm="6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 smtClean="0"/>
              <a:t>With</a:t>
            </a:r>
            <a:r>
              <a:rPr lang="fr-FR" sz="3200" b="1" dirty="0" smtClean="0"/>
              <a:t> an </a:t>
            </a:r>
            <a:r>
              <a:rPr lang="fr-FR" sz="3200" b="1" dirty="0" err="1" smtClean="0"/>
              <a:t>applied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magnetic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field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perpendicular</a:t>
            </a:r>
            <a:r>
              <a:rPr lang="fr-FR" sz="3200" b="1" dirty="0" smtClean="0"/>
              <a:t> to </a:t>
            </a:r>
            <a:r>
              <a:rPr lang="fr-FR" sz="3200" b="1" dirty="0" err="1" smtClean="0"/>
              <a:t>xy</a:t>
            </a:r>
            <a:r>
              <a:rPr lang="fr-FR" sz="3200" b="1" dirty="0" smtClean="0"/>
              <a:t> plane =&gt; </a:t>
            </a:r>
            <a:r>
              <a:rPr lang="fr-FR" sz="3200" b="1" dirty="0" err="1" smtClean="0"/>
              <a:t>numerical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minimization</a:t>
            </a:r>
            <a:r>
              <a:rPr lang="fr-FR" sz="3200" b="1" dirty="0" smtClean="0"/>
              <a:t> (</a:t>
            </a:r>
            <a:r>
              <a:rPr lang="fr-FR" sz="3200" b="1" dirty="0" err="1" smtClean="0"/>
              <a:t>steepest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descent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method</a:t>
            </a:r>
            <a:r>
              <a:rPr lang="fr-FR" sz="3200" b="1" dirty="0" smtClean="0"/>
              <a:t>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H=0.1</a:t>
            </a:r>
          </a:p>
          <a:p>
            <a:r>
              <a:rPr lang="fr-FR" dirty="0" smtClean="0"/>
              <a:t>H=0.2</a:t>
            </a:r>
          </a:p>
          <a:p>
            <a:r>
              <a:rPr lang="fr-FR" dirty="0" smtClean="0"/>
              <a:t>H=0.33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(</a:t>
            </a:r>
            <a:r>
              <a:rPr lang="fr-FR" b="1" dirty="0" smtClean="0"/>
              <a:t>4-layer film)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65" y="1829059"/>
            <a:ext cx="3658402" cy="21722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521" y="1690688"/>
            <a:ext cx="3760024" cy="20706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865" y="4131439"/>
            <a:ext cx="3861646" cy="23881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143" y="4012500"/>
            <a:ext cx="3658402" cy="28455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3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03"/>
    </mc:Choice>
    <mc:Fallback>
      <p:transition spd="slow" advTm="8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082" y="198531"/>
            <a:ext cx="10515600" cy="4351338"/>
          </a:xfrm>
        </p:spPr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zero</a:t>
            </a:r>
            <a:r>
              <a:rPr lang="fr-FR" dirty="0" smtClean="0"/>
              <a:t> and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weak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and </a:t>
            </a:r>
            <a:r>
              <a:rPr lang="fr-FR" dirty="0" err="1" smtClean="0"/>
              <a:t>weak</a:t>
            </a:r>
            <a:r>
              <a:rPr lang="fr-FR" dirty="0" smtClean="0"/>
              <a:t> interface </a:t>
            </a:r>
            <a:r>
              <a:rPr lang="fr-FR" dirty="0" err="1" smtClean="0"/>
              <a:t>coupling</a:t>
            </a:r>
            <a:r>
              <a:rPr lang="fr-FR" dirty="0" smtClean="0"/>
              <a:t> 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ym typeface="Wingdings" panose="05000000000000000000" pitchFamily="2" charset="2"/>
              </a:rPr>
              <a:t>stripes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domains</a:t>
            </a:r>
            <a:r>
              <a:rPr lang="fr-FR" dirty="0" smtClean="0">
                <a:sym typeface="Wingdings" panose="05000000000000000000" pitchFamily="2" charset="2"/>
              </a:rPr>
              <a:t>, … (4-layer </a:t>
            </a:r>
            <a:r>
              <a:rPr lang="fr-FR" dirty="0" err="1" smtClean="0">
                <a:sym typeface="Wingdings" panose="05000000000000000000" pitchFamily="2" charset="2"/>
              </a:rPr>
              <a:t>magnetic</a:t>
            </a:r>
            <a:r>
              <a:rPr lang="fr-FR" dirty="0" smtClean="0">
                <a:sym typeface="Wingdings" panose="05000000000000000000" pitchFamily="2" charset="2"/>
              </a:rPr>
              <a:t> film </a:t>
            </a:r>
            <a:r>
              <a:rPr lang="fr-FR" dirty="0" err="1" smtClean="0">
                <a:sym typeface="Wingdings" panose="05000000000000000000" pitchFamily="2" charset="2"/>
              </a:rPr>
              <a:t>between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ferroelectric</a:t>
            </a:r>
            <a:r>
              <a:rPr lang="fr-FR" dirty="0" smtClean="0">
                <a:sym typeface="Wingdings" panose="05000000000000000000" pitchFamily="2" charset="2"/>
              </a:rPr>
              <a:t> films)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58" y="1637859"/>
            <a:ext cx="11330883" cy="35822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2"/>
    </mc:Choice>
    <mc:Fallback>
      <p:transition spd="slow" advTm="2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467" y="64186"/>
            <a:ext cx="10718800" cy="1326279"/>
          </a:xfrm>
        </p:spPr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III. SPIN WAVES IN H=0 (</a:t>
            </a:r>
            <a:r>
              <a:rPr lang="fr-FR" sz="3200" b="1" dirty="0" err="1" smtClean="0">
                <a:solidFill>
                  <a:srgbClr val="FF0000"/>
                </a:solidFill>
              </a:rPr>
              <a:t>see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</a:rPr>
              <a:t>method</a:t>
            </a:r>
            <a:r>
              <a:rPr lang="fr-FR" sz="3200" b="1" dirty="0" smtClean="0">
                <a:solidFill>
                  <a:srgbClr val="FF0000"/>
                </a:solidFill>
              </a:rPr>
              <a:t> in </a:t>
            </a:r>
            <a:r>
              <a:rPr lang="en-US" sz="3200" dirty="0"/>
              <a:t>THEORY OF MAGNETISM: APPLICATION TO SURFACE </a:t>
            </a:r>
            <a:r>
              <a:rPr lang="en-US" sz="3200" dirty="0" smtClean="0"/>
              <a:t>PHYSICS, H. T. Diep, WS</a:t>
            </a:r>
            <a:r>
              <a:rPr lang="en-US" sz="3200" dirty="0"/>
              <a:t>, 2014</a:t>
            </a:r>
            <a:r>
              <a:rPr lang="en-US" sz="3200" dirty="0" smtClean="0"/>
              <a:t>).</a:t>
            </a:r>
            <a:r>
              <a:rPr lang="fr-FR" sz="3200" dirty="0"/>
              <a:t/>
            </a:r>
            <a:br>
              <a:rPr lang="fr-FR" sz="3200" dirty="0"/>
            </a:b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0933" y="1151467"/>
            <a:ext cx="11684000" cy="5943599"/>
          </a:xfrm>
        </p:spPr>
        <p:txBody>
          <a:bodyPr/>
          <a:lstStyle/>
          <a:p>
            <a:r>
              <a:rPr lang="fr-FR" dirty="0" smtClean="0"/>
              <a:t>Local </a:t>
            </a:r>
            <a:r>
              <a:rPr lang="fr-FR" dirty="0" err="1" smtClean="0"/>
              <a:t>coordinates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Hamiltonian</a:t>
            </a:r>
            <a:r>
              <a:rPr lang="fr-FR" dirty="0" smtClean="0"/>
              <a:t> and </a:t>
            </a:r>
            <a:r>
              <a:rPr lang="fr-FR" dirty="0" err="1" smtClean="0"/>
              <a:t>Green’s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350" y="1390465"/>
            <a:ext cx="4695119" cy="12669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59" y="3824784"/>
            <a:ext cx="5528750" cy="30332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709" y="3409349"/>
            <a:ext cx="4464800" cy="34486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734" y="1151467"/>
            <a:ext cx="3329484" cy="226159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18"/>
    </mc:Choice>
    <mc:Fallback>
      <p:transition spd="slow" advTm="6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553</Words>
  <Application>Microsoft Office PowerPoint</Application>
  <PresentationFormat>Grand écran</PresentationFormat>
  <Paragraphs>92</Paragraphs>
  <Slides>17</Slides>
  <Notes>0</Notes>
  <HiddenSlides>0</HiddenSlides>
  <MMClips>17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AdvOT1efcda3b.B</vt:lpstr>
      <vt:lpstr>AdvOT596495f2</vt:lpstr>
      <vt:lpstr>Arial</vt:lpstr>
      <vt:lpstr>Calibri</vt:lpstr>
      <vt:lpstr>Calibri Light</vt:lpstr>
      <vt:lpstr>STIXTwoMath</vt:lpstr>
      <vt:lpstr>STIXTwoText</vt:lpstr>
      <vt:lpstr>STIXTwoText-Italic</vt:lpstr>
      <vt:lpstr>Times New Roman</vt:lpstr>
      <vt:lpstr>Wingdings</vt:lpstr>
      <vt:lpstr>Thème Office</vt:lpstr>
      <vt:lpstr>Spin Waves and Skyrmions in Magneto-Ferroelectric  Superlattices: Theory and Simulation  H. T. Diep (Univ. Cergy-Pontoise, France) &amp; I. F. Sharafullin (Bashkir State Univ., Russia)</vt:lpstr>
      <vt:lpstr>I. MODEL  </vt:lpstr>
      <vt:lpstr>Présentation PowerPoint</vt:lpstr>
      <vt:lpstr>II. GROUND STATE</vt:lpstr>
      <vt:lpstr>In the general case where the magnetic film has a thickness =&gt; steepest descent method</vt:lpstr>
      <vt:lpstr>Special case: one or two magnetic layers between ferroelectric films (no interior magnetic layers)</vt:lpstr>
      <vt:lpstr>With an applied magnetic field perpendicular to xy plane =&gt; numerical minimization (steepest descent method)</vt:lpstr>
      <vt:lpstr>Présentation PowerPoint</vt:lpstr>
      <vt:lpstr>III. SPIN WAVES IN H=0 (see method in THEORY OF MAGNETISM: APPLICATION TO SURFACE PHYSICS, H. T. Diep, WS, 2014). </vt:lpstr>
      <vt:lpstr>Présentation PowerPoint</vt:lpstr>
      <vt:lpstr>Présentation PowerPoint</vt:lpstr>
      <vt:lpstr>Monolayer and bilayer =&gt; analytical solutions</vt:lpstr>
      <vt:lpstr>Spin length versus interface coupling =&gt;</vt:lpstr>
      <vt:lpstr>IV. SKYRMIONS in applied field: phase transition</vt:lpstr>
      <vt:lpstr>Présentation PowerPoint</vt:lpstr>
      <vt:lpstr>Présentation PowerPoint</vt:lpstr>
      <vt:lpstr>V. CONCLUSION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Waves and Skyrmions in Magneto-Ferroelectric  Superlattices H. T. Diep (LPTM, UCP, France)   I. F. Sharafullin (BSU, Ufa, Russia)</dc:title>
  <dc:creator>DIEP The hung</dc:creator>
  <cp:lastModifiedBy>DIEP The hung</cp:lastModifiedBy>
  <cp:revision>63</cp:revision>
  <dcterms:created xsi:type="dcterms:W3CDTF">2019-07-22T02:51:41Z</dcterms:created>
  <dcterms:modified xsi:type="dcterms:W3CDTF">2019-11-10T20:46:42Z</dcterms:modified>
</cp:coreProperties>
</file>