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1" r:id="rId14"/>
    <p:sldId id="272" r:id="rId15"/>
    <p:sldId id="274" r:id="rId16"/>
    <p:sldId id="270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P The hung" initials="DTh" lastIdx="3" clrIdx="0">
    <p:extLst>
      <p:ext uri="{19B8F6BF-5375-455C-9EA6-DF929625EA0E}">
        <p15:presenceInfo xmlns:p15="http://schemas.microsoft.com/office/powerpoint/2012/main" userId="S-1-5-21-220523388-484763869-725345543-3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0T10:17:47.678" idx="3">
    <p:pos x="282" y="28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CE3C-678D-4781-8B9E-B2674C477811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8150F-B022-40AA-B95F-4789D8EAB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79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model perhaps without equation (say it is available); especially good for large numbers of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AFD570-0E99-45FD-976F-549CE952F71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47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Stronger interaction between groups than within groups</a:t>
            </a:r>
          </a:p>
          <a:p>
            <a:r>
              <a:rPr lang="en-US" dirty="0" smtClean="0"/>
              <a:t>Remember it’s qualitative and non-predictive.</a:t>
            </a:r>
            <a:r>
              <a:rPr lang="en-US" baseline="0" dirty="0" smtClean="0"/>
              <a:t> However, it can be used to explore what might happen if some of the bonds change, for instance through stronger persuasion efforts by either side or both.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AFD570-0E99-45FD-976F-549CE952F71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2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Stronger interaction within groups than between groups</a:t>
            </a:r>
          </a:p>
          <a:p>
            <a:endParaRPr lang="en-US" dirty="0" smtClean="0"/>
          </a:p>
          <a:p>
            <a:r>
              <a:rPr lang="en-US" sz="2000" dirty="0" smtClean="0"/>
              <a:t>red republicans; blue democrats; republicans have weaker intra-group strength than democrats; republicans are influenced by democrats more than democrats by republicans K12&gt;K21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AFD570-0E99-45FD-976F-549CE952F71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41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7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AFD570-0E99-45FD-976F-549CE952F71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76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4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46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7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7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04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08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70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43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66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1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84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40DD-1B88-44CD-AF30-7BC4B42F4429}" type="datetimeFigureOut">
              <a:rPr lang="fr-FR" smtClean="0"/>
              <a:t>10/11/2019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E0F0E-647B-46EA-99C7-F1081B2CD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7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7391" y="559655"/>
            <a:ext cx="9144000" cy="257743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Social Conflicts Studied by </a:t>
            </a:r>
            <a:r>
              <a:rPr lang="en-US" sz="3600" b="1" dirty="0" smtClean="0">
                <a:solidFill>
                  <a:srgbClr val="C00000"/>
                </a:solidFill>
              </a:rPr>
              <a:t>Statistical </a:t>
            </a:r>
            <a:r>
              <a:rPr lang="en-US" sz="3600" b="1">
                <a:solidFill>
                  <a:srgbClr val="C00000"/>
                </a:solidFill>
              </a:rPr>
              <a:t>Physics </a:t>
            </a:r>
            <a:r>
              <a:rPr lang="en-US" sz="3600" b="1" smtClean="0">
                <a:solidFill>
                  <a:srgbClr val="C00000"/>
                </a:solidFill>
              </a:rPr>
              <a:t>Approach and </a:t>
            </a:r>
            <a:r>
              <a:rPr lang="en-US" sz="3600" b="1" dirty="0">
                <a:solidFill>
                  <a:srgbClr val="C00000"/>
                </a:solidFill>
              </a:rPr>
              <a:t>Monte Carlo </a:t>
            </a:r>
            <a:r>
              <a:rPr lang="en-US" sz="3600" b="1" dirty="0" smtClean="0">
                <a:solidFill>
                  <a:srgbClr val="C00000"/>
                </a:solidFill>
              </a:rPr>
              <a:t>Simulations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b="1" dirty="0">
                <a:solidFill>
                  <a:schemeClr val="accent5"/>
                </a:solidFill>
              </a:rPr>
              <a:t>Hung T. Diep (1), </a:t>
            </a:r>
            <a:r>
              <a:rPr lang="en-US" sz="2400" b="1" dirty="0" err="1">
                <a:solidFill>
                  <a:schemeClr val="accent5"/>
                </a:solidFill>
              </a:rPr>
              <a:t>Miron</a:t>
            </a:r>
            <a:r>
              <a:rPr lang="en-US" sz="2400" b="1" dirty="0">
                <a:solidFill>
                  <a:schemeClr val="accent5"/>
                </a:solidFill>
              </a:rPr>
              <a:t> Kaufman (2) and </a:t>
            </a:r>
            <a:r>
              <a:rPr lang="en-US" sz="2400" b="1" dirty="0" err="1">
                <a:solidFill>
                  <a:schemeClr val="accent5"/>
                </a:solidFill>
              </a:rPr>
              <a:t>Sanda</a:t>
            </a:r>
            <a:r>
              <a:rPr lang="en-US" sz="2400" b="1" dirty="0">
                <a:solidFill>
                  <a:schemeClr val="accent5"/>
                </a:solidFill>
              </a:rPr>
              <a:t> Kaufman (3</a:t>
            </a:r>
            <a:r>
              <a:rPr lang="en-US" sz="2400" b="1" dirty="0" smtClean="0">
                <a:solidFill>
                  <a:schemeClr val="accent5"/>
                </a:solidFill>
              </a:rPr>
              <a:t>)</a:t>
            </a:r>
            <a:br>
              <a:rPr lang="en-US" sz="2400" b="1" dirty="0" smtClean="0">
                <a:solidFill>
                  <a:schemeClr val="accent5"/>
                </a:solidFill>
              </a:rPr>
            </a:br>
            <a:r>
              <a:rPr lang="en-US" sz="2400" b="1" dirty="0" smtClean="0">
                <a:solidFill>
                  <a:schemeClr val="accent5"/>
                </a:solidFill>
              </a:rPr>
              <a:t/>
            </a:r>
            <a:br>
              <a:rPr lang="en-US" sz="2400" b="1" dirty="0" smtClean="0">
                <a:solidFill>
                  <a:schemeClr val="accent5"/>
                </a:solidFill>
              </a:rPr>
            </a:br>
            <a:r>
              <a:rPr lang="en-US" sz="2400" b="1" dirty="0" smtClean="0"/>
              <a:t>(1) Univ.  </a:t>
            </a:r>
            <a:r>
              <a:rPr lang="en-US" sz="2400" b="1" dirty="0" err="1" smtClean="0"/>
              <a:t>Cergy-Pontoise</a:t>
            </a:r>
            <a:r>
              <a:rPr lang="en-US" sz="2400" b="1" dirty="0" smtClean="0"/>
              <a:t>, France, (2) </a:t>
            </a:r>
            <a:r>
              <a:rPr lang="en-US" sz="2400" b="1" dirty="0"/>
              <a:t>Department of Physics, Cleveland State University, </a:t>
            </a:r>
            <a:r>
              <a:rPr lang="en-US" sz="2400" b="1" dirty="0" smtClean="0"/>
              <a:t>USA </a:t>
            </a:r>
            <a:r>
              <a:rPr lang="en-US" sz="2400" b="1" dirty="0"/>
              <a:t>(3) Levin College of Urban Affairs, Cleveland State University, USA.</a:t>
            </a:r>
            <a:endParaRPr lang="fr-FR" sz="2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10537861" cy="3127535"/>
          </a:xfrm>
        </p:spPr>
        <p:txBody>
          <a:bodyPr/>
          <a:lstStyle/>
          <a:p>
            <a:pPr algn="l"/>
            <a:r>
              <a:rPr lang="fr-FR" dirty="0" err="1" smtClean="0">
                <a:solidFill>
                  <a:schemeClr val="accent5"/>
                </a:solidFill>
              </a:rPr>
              <a:t>Outline</a:t>
            </a:r>
            <a:endParaRPr lang="fr-FR" dirty="0" smtClean="0">
              <a:solidFill>
                <a:schemeClr val="accent5"/>
              </a:solidFill>
            </a:endParaRPr>
          </a:p>
          <a:p>
            <a:pPr marL="514350" indent="-514350" algn="l">
              <a:buAutoNum type="romanUcPeriod"/>
            </a:pPr>
            <a:r>
              <a:rPr lang="fr-FR" dirty="0" err="1" smtClean="0">
                <a:solidFill>
                  <a:schemeClr val="accent5"/>
                </a:solidFill>
              </a:rPr>
              <a:t>Statistical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physics</a:t>
            </a:r>
            <a:r>
              <a:rPr lang="fr-FR" dirty="0" smtClean="0">
                <a:solidFill>
                  <a:schemeClr val="accent5"/>
                </a:solidFill>
              </a:rPr>
              <a:t> &amp; </a:t>
            </a:r>
            <a:r>
              <a:rPr lang="fr-FR" dirty="0" err="1" smtClean="0">
                <a:solidFill>
                  <a:schemeClr val="accent5"/>
                </a:solidFill>
              </a:rPr>
              <a:t>sociophysics</a:t>
            </a:r>
            <a:endParaRPr lang="fr-FR" dirty="0" smtClean="0">
              <a:solidFill>
                <a:schemeClr val="accent5"/>
              </a:solidFill>
            </a:endParaRPr>
          </a:p>
          <a:p>
            <a:pPr marL="514350" indent="-514350" algn="l">
              <a:buAutoNum type="romanUcPeriod"/>
            </a:pPr>
            <a:r>
              <a:rPr lang="fr-FR" dirty="0" smtClean="0">
                <a:solidFill>
                  <a:schemeClr val="accent5"/>
                </a:solidFill>
              </a:rPr>
              <a:t>Time-</a:t>
            </a:r>
            <a:r>
              <a:rPr lang="fr-FR" dirty="0" err="1" smtClean="0">
                <a:solidFill>
                  <a:schemeClr val="accent5"/>
                </a:solidFill>
              </a:rPr>
              <a:t>dependent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Mean</a:t>
            </a:r>
            <a:r>
              <a:rPr lang="fr-FR" dirty="0" smtClean="0">
                <a:solidFill>
                  <a:schemeClr val="accent5"/>
                </a:solidFill>
              </a:rPr>
              <a:t>-Field </a:t>
            </a:r>
            <a:r>
              <a:rPr lang="fr-FR" dirty="0" err="1" smtClean="0">
                <a:solidFill>
                  <a:schemeClr val="accent5"/>
                </a:solidFill>
              </a:rPr>
              <a:t>Theory</a:t>
            </a:r>
            <a:endParaRPr lang="fr-FR" dirty="0" smtClean="0">
              <a:solidFill>
                <a:schemeClr val="accent5"/>
              </a:solidFill>
            </a:endParaRPr>
          </a:p>
          <a:p>
            <a:pPr marL="514350" indent="-514350" algn="l">
              <a:buAutoNum type="romanUcPeriod"/>
            </a:pPr>
            <a:r>
              <a:rPr lang="fr-FR" dirty="0" smtClean="0">
                <a:solidFill>
                  <a:schemeClr val="accent5"/>
                </a:solidFill>
              </a:rPr>
              <a:t>Monte Carlo Simulation</a:t>
            </a:r>
          </a:p>
          <a:p>
            <a:pPr marL="514350" indent="-514350" algn="l">
              <a:buAutoNum type="romanUcPeriod"/>
            </a:pPr>
            <a:r>
              <a:rPr lang="fr-FR" dirty="0" err="1" smtClean="0">
                <a:solidFill>
                  <a:schemeClr val="accent5"/>
                </a:solidFill>
              </a:rPr>
              <a:t>Results</a:t>
            </a:r>
            <a:r>
              <a:rPr lang="fr-FR" dirty="0" smtClean="0">
                <a:solidFill>
                  <a:schemeClr val="accent5"/>
                </a:solidFill>
              </a:rPr>
              <a:t>: 2-group </a:t>
            </a:r>
            <a:r>
              <a:rPr lang="fr-FR" dirty="0" err="1" smtClean="0">
                <a:solidFill>
                  <a:schemeClr val="accent5"/>
                </a:solidFill>
              </a:rPr>
              <a:t>conflicts</a:t>
            </a:r>
            <a:r>
              <a:rPr lang="fr-FR" dirty="0" smtClean="0">
                <a:solidFill>
                  <a:schemeClr val="accent5"/>
                </a:solidFill>
              </a:rPr>
              <a:t>, 3-group </a:t>
            </a:r>
            <a:r>
              <a:rPr lang="fr-FR" dirty="0" err="1" smtClean="0">
                <a:solidFill>
                  <a:schemeClr val="accent5"/>
                </a:solidFill>
              </a:rPr>
              <a:t>conflicts</a:t>
            </a:r>
            <a:endParaRPr lang="fr-FR" dirty="0" smtClean="0">
              <a:solidFill>
                <a:schemeClr val="accent5"/>
              </a:solidFill>
            </a:endParaRPr>
          </a:p>
          <a:p>
            <a:pPr marL="514350" indent="-514350" algn="l">
              <a:buAutoNum type="romanUcPeriod"/>
            </a:pPr>
            <a:r>
              <a:rPr lang="fr-FR" dirty="0" smtClean="0">
                <a:solidFill>
                  <a:schemeClr val="accent5"/>
                </a:solidFill>
              </a:rPr>
              <a:t>Conclusion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71"/>
    </mc:Choice>
    <mc:Fallback>
      <p:transition spd="slow" advTm="7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4470"/>
            <a:ext cx="10887635" cy="9759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2800" b="1" dirty="0" smtClean="0">
                <a:solidFill>
                  <a:srgbClr val="C00000"/>
                </a:solidFill>
              </a:rPr>
              <a:t>Example  1: “Brexit” referendum</a:t>
            </a:r>
            <a:endParaRPr sz="2800" b="1" dirty="0">
              <a:solidFill>
                <a:srgbClr val="C00000"/>
              </a:solidFill>
            </a:endParaRP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b="0" dirty="0" smtClean="0">
              <a:solidFill>
                <a:schemeClr val="accent1"/>
              </a:solidFill>
              <a:latin typeface="Berlin Sans FB" pitchFamily="34" charset="0"/>
            </a:endParaRP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0" smtClean="0">
                <a:solidFill>
                  <a:schemeClr val="accent1"/>
                </a:solidFill>
                <a:latin typeface="Berlin Sans FB" pitchFamily="34" charset="0"/>
              </a:rPr>
              <a:t>diep,kaufman &amp; kaufman</a:t>
            </a: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D534329-6C6C-49FA-8446-69F4E5357D2F}" type="slidenum">
              <a:rPr lang="en-US" altLang="en-US" b="0" smtClean="0">
                <a:latin typeface="Berlin Sans FB" pitchFamily="34" charset="0"/>
              </a:rPr>
              <a:pPr/>
              <a:t>10</a:t>
            </a:fld>
            <a:endParaRPr lang="en-US" altLang="en-US" b="0" smtClean="0">
              <a:latin typeface="Berlin Sans FB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276350"/>
            <a:ext cx="8305800" cy="1485900"/>
          </a:xfrm>
        </p:spPr>
      </p:pic>
      <p:grpSp>
        <p:nvGrpSpPr>
          <p:cNvPr id="35" name="Group 34"/>
          <p:cNvGrpSpPr/>
          <p:nvPr/>
        </p:nvGrpSpPr>
        <p:grpSpPr>
          <a:xfrm>
            <a:off x="1905001" y="1604666"/>
            <a:ext cx="8381999" cy="2281534"/>
            <a:chOff x="381000" y="1604666"/>
            <a:chExt cx="8381999" cy="2281534"/>
          </a:xfrm>
        </p:grpSpPr>
        <p:cxnSp>
          <p:nvCxnSpPr>
            <p:cNvPr id="27" name="Straight Connector 26"/>
            <p:cNvCxnSpPr/>
            <p:nvPr/>
          </p:nvCxnSpPr>
          <p:spPr bwMode="auto">
            <a:xfrm flipV="1">
              <a:off x="914399" y="1981200"/>
              <a:ext cx="7772401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 rot="16200000">
              <a:off x="321305" y="1783378"/>
              <a:ext cx="75753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erlin Sans FB" panose="020E0602020502020306" pitchFamily="34" charset="0"/>
                </a:rPr>
                <a:t>50 %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57199" y="2667000"/>
              <a:ext cx="8305800" cy="1219200"/>
              <a:chOff x="457199" y="2743200"/>
              <a:chExt cx="8305800" cy="12192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199" y="2743200"/>
                <a:ext cx="8305800" cy="1219200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3124200" y="3664883"/>
                <a:ext cx="3810000" cy="297517"/>
                <a:chOff x="3345875" y="4960283"/>
                <a:chExt cx="3810000" cy="297517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3345875" y="4960283"/>
                  <a:ext cx="3810000" cy="2975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2000" b="0">
                      <a:latin typeface="Berlin Sans FB" panose="020E0602020502020306" pitchFamily="34" charset="0"/>
                    </a:defRPr>
                  </a:lvl1pPr>
                </a:lstStyle>
                <a:p>
                  <a:pPr>
                    <a:lnSpc>
                      <a:spcPts val="1600"/>
                    </a:lnSpc>
                  </a:pPr>
                  <a:r>
                    <a:rPr lang="en-US" dirty="0"/>
                    <a:t>remain                 leave</a:t>
                  </a: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3498275" y="5029200"/>
                  <a:ext cx="457200" cy="152400"/>
                  <a:chOff x="3733802" y="5458692"/>
                  <a:chExt cx="457200" cy="152400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 bwMode="auto">
                  <a:xfrm>
                    <a:off x="3733802" y="5534891"/>
                    <a:ext cx="4572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00B0F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" name="Oval 15"/>
                  <p:cNvSpPr/>
                  <p:nvPr/>
                </p:nvSpPr>
                <p:spPr bwMode="auto">
                  <a:xfrm>
                    <a:off x="3886202" y="5458692"/>
                    <a:ext cx="152400" cy="1524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latin typeface="Arial" charset="0"/>
                    </a:endParaRPr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5327075" y="5029200"/>
                  <a:ext cx="457200" cy="152400"/>
                  <a:chOff x="3733802" y="5458692"/>
                  <a:chExt cx="457200" cy="152400"/>
                </a:xfrm>
                <a:solidFill>
                  <a:srgbClr val="92D050"/>
                </a:solidFill>
              </p:grpSpPr>
              <p:cxnSp>
                <p:nvCxnSpPr>
                  <p:cNvPr id="22" name="Straight Connector 21"/>
                  <p:cNvCxnSpPr/>
                  <p:nvPr/>
                </p:nvCxnSpPr>
                <p:spPr bwMode="auto">
                  <a:xfrm>
                    <a:off x="3733802" y="5534891"/>
                    <a:ext cx="457200" cy="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23" name="Oval 22"/>
                  <p:cNvSpPr/>
                  <p:nvPr/>
                </p:nvSpPr>
                <p:spPr bwMode="auto">
                  <a:xfrm>
                    <a:off x="3886202" y="5458692"/>
                    <a:ext cx="152400" cy="152400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>
                <a:off x="990598" y="3333690"/>
                <a:ext cx="990600" cy="400110"/>
              </a:xfrm>
              <a:prstGeom prst="rect">
                <a:avLst/>
              </a:prstGeom>
              <a:solidFill>
                <a:srgbClr val="CDE9EB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84"/>
                    </a:solidFill>
                    <a:latin typeface="Berlin Sans FB" panose="020E0602020502020306" pitchFamily="34" charset="0"/>
                  </a:rPr>
                  <a:t>Oct ‘15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619998" y="3333690"/>
                <a:ext cx="990600" cy="400110"/>
              </a:xfrm>
              <a:prstGeom prst="rect">
                <a:avLst/>
              </a:prstGeom>
              <a:solidFill>
                <a:srgbClr val="CDE9EB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84"/>
                    </a:solidFill>
                    <a:latin typeface="Berlin Sans FB" panose="020E0602020502020306" pitchFamily="34" charset="0"/>
                  </a:rPr>
                  <a:t>Jun ‘16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19599" y="3144307"/>
                <a:ext cx="761999" cy="2846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>
                    <a:latin typeface="Berlin Sans FB" panose="020E0602020502020306" pitchFamily="34" charset="0"/>
                  </a:rPr>
                  <a:t>date</a:t>
                </a:r>
              </a:p>
            </p:txBody>
          </p:sp>
        </p:grpSp>
        <p:cxnSp>
          <p:nvCxnSpPr>
            <p:cNvPr id="11" name="Elbow Connector 10"/>
            <p:cNvCxnSpPr/>
            <p:nvPr/>
          </p:nvCxnSpPr>
          <p:spPr bwMode="auto">
            <a:xfrm>
              <a:off x="3886198" y="2514600"/>
              <a:ext cx="723901" cy="304800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 rot="16200000">
              <a:off x="123855" y="2771745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Berlin Sans FB" panose="020E0602020502020306" pitchFamily="34" charset="0"/>
                </a:rPr>
                <a:t>%</a:t>
              </a:r>
            </a:p>
          </p:txBody>
        </p:sp>
      </p:grpSp>
      <p:pic>
        <p:nvPicPr>
          <p:cNvPr id="39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18376" y="4132729"/>
            <a:ext cx="767709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6" name="TextBox 35"/>
          <p:cNvSpPr txBox="1"/>
          <p:nvPr/>
        </p:nvSpPr>
        <p:spPr>
          <a:xfrm>
            <a:off x="3962402" y="1143001"/>
            <a:ext cx="53339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Berlin Sans FB" panose="020E0602020502020306" pitchFamily="34" charset="0"/>
              </a:rPr>
              <a:t>Referendum Vote Intention Poll of Polls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57290" y="5786736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Berlin Sans FB" panose="020E0602020502020306" pitchFamily="34" charset="0"/>
              </a:rPr>
              <a:t>Model anticipation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8690" y="5879068"/>
            <a:ext cx="1371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time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802488" y="4755178"/>
            <a:ext cx="7575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rlin Sans FB" panose="020E0602020502020306" pitchFamily="34" charset="0"/>
              </a:rPr>
              <a:t>50 %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800288" y="4955233"/>
            <a:ext cx="61341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8839201" y="4648200"/>
            <a:ext cx="1776987" cy="2133600"/>
            <a:chOff x="5638961" y="4726047"/>
            <a:chExt cx="1776987" cy="2133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888" y="4726047"/>
              <a:ext cx="1607060" cy="212137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638961" y="6274872"/>
              <a:ext cx="838039" cy="584775"/>
            </a:xfrm>
            <a:prstGeom prst="rect">
              <a:avLst/>
            </a:prstGeom>
            <a:noFill/>
            <a:effectLst>
              <a:outerShdw blurRad="50800" dist="76200" dir="8100000" algn="tr" rotWithShape="0">
                <a:schemeClr val="bg1">
                  <a:alpha val="84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8A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FrankRuehl" panose="020E0503060101010101" pitchFamily="34" charset="-79"/>
                </a:rPr>
                <a:t>BR</a:t>
              </a: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1"/>
    </mc:Choice>
    <mc:Fallback>
      <p:transition spd="slow" advTm="4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sz="3200" b="1" dirty="0" smtClean="0"/>
              <a:t>Example 2:     US elections, 2016</a:t>
            </a:r>
            <a:r>
              <a:rPr lang="fr-FR" sz="3200" b="1" dirty="0" smtClean="0"/>
              <a:t> </a:t>
            </a:r>
            <a:r>
              <a:rPr sz="3200" b="1" dirty="0" smtClean="0"/>
              <a:t>in terms of attitudes</a:t>
            </a:r>
            <a:endParaRPr sz="3200" b="1" dirty="0"/>
          </a:p>
        </p:txBody>
      </p:sp>
      <p:sp>
        <p:nvSpPr>
          <p:cNvPr id="163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919522-F49F-443E-AB18-8F237304B30C}" type="datetime1">
              <a:rPr lang="en-US" altLang="en-US" b="0" smtClean="0">
                <a:solidFill>
                  <a:schemeClr val="accent1"/>
                </a:solidFill>
                <a:latin typeface="Berlin Sans FB" pitchFamily="34" charset="0"/>
              </a:rPr>
              <a:t>11/10/2019</a:t>
            </a:fld>
            <a:endParaRPr lang="en-US" altLang="en-US" b="0" dirty="0" smtClean="0">
              <a:solidFill>
                <a:schemeClr val="accent1"/>
              </a:solidFill>
              <a:latin typeface="Berlin Sans FB" pitchFamily="34" charset="0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0" smtClean="0">
                <a:solidFill>
                  <a:schemeClr val="accent1"/>
                </a:solidFill>
                <a:latin typeface="Berlin Sans FB" pitchFamily="34" charset="0"/>
              </a:rPr>
              <a:t>diep,kaufman &amp; kaufman</a:t>
            </a:r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85EB934-FADB-4380-BA2A-97825E858DE8}" type="slidenum">
              <a:rPr lang="en-US" altLang="en-US" b="0" smtClean="0">
                <a:latin typeface="Berlin Sans FB" pitchFamily="34" charset="0"/>
              </a:rPr>
              <a:pPr/>
              <a:t>11</a:t>
            </a:fld>
            <a:endParaRPr lang="en-US" altLang="en-US" b="0" smtClean="0">
              <a:latin typeface="Berlin Sans FB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53660" y="1676400"/>
            <a:ext cx="7257141" cy="4419600"/>
            <a:chOff x="1295400" y="1752600"/>
            <a:chExt cx="7257141" cy="4419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8121" y="1752600"/>
              <a:ext cx="7254420" cy="4419600"/>
            </a:xfrm>
            <a:prstGeom prst="rect">
              <a:avLst/>
            </a:prstGeom>
            <a:solidFill>
              <a:srgbClr val="E2F0F2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4648200" y="5329535"/>
              <a:ext cx="990600" cy="461665"/>
            </a:xfrm>
            <a:prstGeom prst="rect">
              <a:avLst/>
            </a:prstGeom>
            <a:solidFill>
              <a:srgbClr val="E4F2F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  <a:latin typeface="Berlin Sans FB" panose="020E0602020502020306" pitchFamily="34" charset="0"/>
                </a:rPr>
                <a:t>Time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991472" y="3124200"/>
              <a:ext cx="1069521" cy="461665"/>
            </a:xfrm>
            <a:prstGeom prst="rect">
              <a:avLst/>
            </a:prstGeom>
            <a:solidFill>
              <a:srgbClr val="E4F2F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</a:rPr>
                <a:t>s1, s2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82000" y="302945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19E2"/>
                </a:solidFill>
                <a:latin typeface="Berlin Sans FB" panose="020E0602020502020306" pitchFamily="34" charset="0"/>
              </a:rPr>
              <a:t>Democrats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0" y="24339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Republicans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4"/>
    </mc:Choice>
    <mc:Fallback>
      <p:transition spd="slow" advTm="3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6461"/>
            <a:ext cx="8252012" cy="609525"/>
          </a:xfrm>
        </p:spPr>
        <p:txBody>
          <a:bodyPr>
            <a:noAutofit/>
          </a:bodyPr>
          <a:lstStyle/>
          <a:p>
            <a:pPr algn="l"/>
            <a:r>
              <a:rPr lang="fr-FR" sz="2800" b="1" dirty="0" smtClean="0"/>
              <a:t>Monte Carlo Simulation : </a:t>
            </a:r>
            <a:r>
              <a:rPr lang="fr-FR" sz="2800" b="1" dirty="0" err="1" smtClean="0"/>
              <a:t>role</a:t>
            </a:r>
            <a:r>
              <a:rPr lang="fr-FR" sz="2800" b="1" dirty="0" smtClean="0"/>
              <a:t> of social </a:t>
            </a:r>
            <a:r>
              <a:rPr lang="fr-FR" sz="2800" b="1" dirty="0"/>
              <a:t>perturbations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diep,kaufman &amp; kaufman</a:t>
            </a:r>
            <a:endParaRPr lang="en-US" alt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AA41D-4472-43C4-BED3-54AAA64E1B2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5943600"/>
            <a:ext cx="2286501" cy="2286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730" y="5905491"/>
            <a:ext cx="1829201" cy="304875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423659" y="1259124"/>
            <a:ext cx="6684482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97"/>
    </mc:Choice>
    <mc:Fallback>
      <p:transition spd="slow" advTm="9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Three-Group </a:t>
            </a:r>
            <a:r>
              <a:rPr lang="en-US" sz="2800" b="1" dirty="0" smtClean="0">
                <a:solidFill>
                  <a:srgbClr val="C00000"/>
                </a:solidFill>
              </a:rPr>
              <a:t>Conflict:  Serbia-Herzegovina-Croatia 2018: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/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High T=&gt;  all initial conditions lead to the same fixed point (attractor), see curve on the right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diep,kaufman &amp; kaufman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AA41D-4472-43C4-BED3-54AAA64E1B2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128451" y="2127506"/>
            <a:ext cx="49295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Berlin Sans FB" panose="020E0602020502020306" pitchFamily="34" charset="0"/>
            </a:endParaRPr>
          </a:p>
          <a:p>
            <a:endParaRPr lang="en-US" dirty="0" smtClean="0">
              <a:latin typeface="Berlin Sans FB" panose="020E0602020502020306" pitchFamily="34" charset="0"/>
            </a:endParaRPr>
          </a:p>
          <a:p>
            <a:r>
              <a:rPr lang="en-US" dirty="0" smtClean="0">
                <a:latin typeface="Berlin Sans FB" panose="020E0602020502020306" pitchFamily="34" charset="0"/>
              </a:rPr>
              <a:t>High T (=1.45) , damped oscillations and </a:t>
            </a:r>
            <a:r>
              <a:rPr lang="en-US" dirty="0">
                <a:latin typeface="Berlin Sans FB" panose="020E0602020502020306" pitchFamily="34" charset="0"/>
              </a:rPr>
              <a:t>attractor </a:t>
            </a:r>
            <a:endParaRPr lang="en-US" dirty="0" smtClean="0">
              <a:latin typeface="Berlin Sans FB" panose="020E0602020502020306" pitchFamily="34" charset="0"/>
            </a:endParaRPr>
          </a:p>
          <a:p>
            <a:endParaRPr lang="en-US" dirty="0">
              <a:solidFill>
                <a:schemeClr val="tx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637" y="2291233"/>
            <a:ext cx="5131925" cy="227386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7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61"/>
    </mc:Choice>
    <mc:Fallback>
      <p:transition spd="slow" advTm="5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Three-Group </a:t>
            </a:r>
            <a:r>
              <a:rPr lang="en-US" sz="2800" b="1" dirty="0" smtClean="0">
                <a:solidFill>
                  <a:srgbClr val="C00000"/>
                </a:solidFill>
              </a:rPr>
              <a:t>Conflict:  Serbia-Herzegovina-Croatia </a:t>
            </a:r>
            <a:r>
              <a:rPr lang="en-US" sz="2800" b="1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diep,kaufman &amp; kaufman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AA41D-4472-43C4-BED3-54AAA64E1B2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28451" y="3933872"/>
            <a:ext cx="3801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rlin Sans FB" panose="020E0602020502020306" pitchFamily="34" charset="0"/>
              </a:rPr>
              <a:t>Low T, fragmented attractor into discontinued lines</a:t>
            </a:r>
            <a:endParaRPr lang="en-US" sz="2000" dirty="0">
              <a:solidFill>
                <a:schemeClr val="tx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924" y="3210655"/>
            <a:ext cx="5867400" cy="2748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503" y="5959292"/>
            <a:ext cx="8656993" cy="7371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495" y="1409014"/>
            <a:ext cx="4420569" cy="20833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8451" y="2127506"/>
            <a:ext cx="479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Intermediate T (=1) , oscillations and attractor line</a:t>
            </a:r>
            <a:endParaRPr lang="en-US" dirty="0">
              <a:solidFill>
                <a:schemeClr val="tx1">
                  <a:lumMod val="20000"/>
                  <a:lumOff val="8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7"/>
    </mc:Choice>
    <mc:Fallback>
      <p:transition spd="slow" advTm="6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References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[1] Diep H. T., Kaufman M., and Kaufman S.,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Dynamics </a:t>
            </a:r>
            <a:r>
              <a:rPr lang="en-US" dirty="0"/>
              <a:t>of two-group conflicts: A statistical physics model.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Physica</a:t>
            </a:r>
            <a:r>
              <a:rPr lang="en-US" dirty="0" smtClean="0"/>
              <a:t> </a:t>
            </a:r>
            <a:r>
              <a:rPr lang="en-US" dirty="0"/>
              <a:t>A: Statistical Mechanics and its Applications 469, 183-199 (2017). </a:t>
            </a: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2] Kaufman M., Diep H. T., and Kaufman S.,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Sociophysics</a:t>
            </a:r>
            <a:r>
              <a:rPr lang="en-US" dirty="0" smtClean="0"/>
              <a:t> </a:t>
            </a:r>
            <a:r>
              <a:rPr lang="en-US" dirty="0"/>
              <a:t>of Intractable Conflicts: Three-Group Dynamics.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Physica</a:t>
            </a:r>
            <a:r>
              <a:rPr lang="en-US" dirty="0" smtClean="0"/>
              <a:t> </a:t>
            </a:r>
            <a:r>
              <a:rPr lang="en-US" dirty="0"/>
              <a:t>A: Statistical Mechanics and its Applications 517, 175-187 (2019); arXiv:1807.11259v1.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47"/>
    </mc:Choice>
    <mc:Fallback>
      <p:transition spd="slow" advTm="3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99" y="-533413"/>
            <a:ext cx="10515600" cy="76213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/>
            </a:r>
            <a:br>
              <a:rPr lang="fr-FR" sz="3600" b="1" dirty="0" smtClean="0">
                <a:solidFill>
                  <a:srgbClr val="C00000"/>
                </a:solidFill>
              </a:rPr>
            </a:br>
            <a:r>
              <a:rPr lang="fr-FR" sz="3600" b="1" dirty="0">
                <a:solidFill>
                  <a:srgbClr val="C00000"/>
                </a:solidFill>
              </a:rPr>
              <a:t/>
            </a:r>
            <a:br>
              <a:rPr lang="fr-FR" sz="3600" b="1" dirty="0">
                <a:solidFill>
                  <a:srgbClr val="C00000"/>
                </a:solidFill>
              </a:rPr>
            </a:br>
            <a:r>
              <a:rPr lang="fr-FR" sz="3600" b="1" dirty="0" smtClean="0">
                <a:solidFill>
                  <a:srgbClr val="C00000"/>
                </a:solidFill>
              </a:rPr>
              <a:t/>
            </a:r>
            <a:br>
              <a:rPr lang="fr-FR" sz="3600" b="1" dirty="0" smtClean="0">
                <a:solidFill>
                  <a:srgbClr val="C00000"/>
                </a:solidFill>
              </a:rPr>
            </a:br>
            <a:r>
              <a:rPr lang="fr-FR" sz="3600" b="1" dirty="0" smtClean="0">
                <a:solidFill>
                  <a:srgbClr val="C00000"/>
                </a:solidFill>
              </a:rPr>
              <a:t>V. Conclusion : </a:t>
            </a:r>
            <a:r>
              <a:rPr sz="3600" b="1" dirty="0" smtClean="0">
                <a:solidFill>
                  <a:srgbClr val="C00000"/>
                </a:solidFill>
              </a:rPr>
              <a:t>Further developments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0" smtClean="0">
                <a:solidFill>
                  <a:schemeClr val="accent1"/>
                </a:solidFill>
                <a:latin typeface="Berlin Sans FB" pitchFamily="34" charset="0"/>
              </a:rPr>
              <a:t>diep,kaufman &amp; kaufman</a:t>
            </a:r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6B29FC-48D6-4291-823D-57AF809E3187}" type="slidenum">
              <a:rPr lang="en-US" altLang="en-US" b="0" smtClean="0">
                <a:latin typeface="Berlin Sans FB" pitchFamily="34" charset="0"/>
              </a:rPr>
              <a:pPr/>
              <a:t>16</a:t>
            </a:fld>
            <a:endParaRPr lang="en-US" altLang="en-US" b="0" smtClean="0">
              <a:latin typeface="Berlin Sans FB" pitchFamily="34" charset="0"/>
            </a:endParaRPr>
          </a:p>
        </p:txBody>
      </p:sp>
      <p:grpSp>
        <p:nvGrpSpPr>
          <p:cNvPr id="18438" name="Group 305"/>
          <p:cNvGrpSpPr>
            <a:grpSpLocks/>
          </p:cNvGrpSpPr>
          <p:nvPr/>
        </p:nvGrpSpPr>
        <p:grpSpPr bwMode="auto">
          <a:xfrm>
            <a:off x="358589" y="1137333"/>
            <a:ext cx="11833411" cy="5260976"/>
            <a:chOff x="609587" y="1596726"/>
            <a:chExt cx="8058826" cy="4081781"/>
          </a:xfrm>
        </p:grpSpPr>
        <p:grpSp>
          <p:nvGrpSpPr>
            <p:cNvPr id="18439" name="Group 297"/>
            <p:cNvGrpSpPr>
              <a:grpSpLocks/>
            </p:cNvGrpSpPr>
            <p:nvPr/>
          </p:nvGrpSpPr>
          <p:grpSpPr bwMode="auto">
            <a:xfrm>
              <a:off x="995363" y="1596726"/>
              <a:ext cx="7673050" cy="2509571"/>
              <a:chOff x="995363" y="1596726"/>
              <a:chExt cx="7673050" cy="2509571"/>
            </a:xfrm>
          </p:grpSpPr>
          <p:grpSp>
            <p:nvGrpSpPr>
              <p:cNvPr id="18445" name="Group 142"/>
              <p:cNvGrpSpPr>
                <a:grpSpLocks/>
              </p:cNvGrpSpPr>
              <p:nvPr/>
            </p:nvGrpSpPr>
            <p:grpSpPr bwMode="auto">
              <a:xfrm>
                <a:off x="1066800" y="1596726"/>
                <a:ext cx="7601613" cy="1589387"/>
                <a:chOff x="1219200" y="1596726"/>
                <a:chExt cx="7601613" cy="1589387"/>
              </a:xfrm>
            </p:grpSpPr>
            <p:pic>
              <p:nvPicPr>
                <p:cNvPr id="18506" name="Picture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9200" y="1600200"/>
                  <a:ext cx="1833563" cy="158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507" name="Picture 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0" y="1600200"/>
                  <a:ext cx="1962813" cy="1585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508" name="Group 141"/>
                <p:cNvGrpSpPr>
                  <a:grpSpLocks/>
                </p:cNvGrpSpPr>
                <p:nvPr/>
              </p:nvGrpSpPr>
              <p:grpSpPr bwMode="auto">
                <a:xfrm>
                  <a:off x="3052763" y="1596726"/>
                  <a:ext cx="1905000" cy="1585912"/>
                  <a:chOff x="1183481" y="3886200"/>
                  <a:chExt cx="1905000" cy="1585912"/>
                </a:xfrm>
              </p:grpSpPr>
              <p:sp>
                <p:nvSpPr>
                  <p:cNvPr id="1850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183481" y="3886200"/>
                    <a:ext cx="1905000" cy="15859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752600" y="4191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828800" y="4343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209800" y="4191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362200" y="4343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4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905000" y="4114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5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057400" y="4267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6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362200" y="4114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7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5146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8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981200" y="4419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19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2209800" y="4343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0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133600" y="4114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590800" y="4876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2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667000" y="4419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8194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524000" y="4114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600200" y="4343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6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752600" y="5105400"/>
                    <a:ext cx="152400" cy="1524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7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514600" y="4419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981200" y="4953000"/>
                    <a:ext cx="152400" cy="1524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2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613118" y="5094241"/>
                    <a:ext cx="206282" cy="239759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574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2133600" y="5105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209800" y="4876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3622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286000" y="5181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438400" y="4876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828800" y="4876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3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9812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cxnSp>
                <p:nvCxnSpPr>
                  <p:cNvPr id="18538" name="Straight Connector 43"/>
                  <p:cNvCxnSpPr>
                    <a:cxnSpLocks noChangeShapeType="1"/>
                    <a:stCxn id="18526" idx="6"/>
                  </p:cNvCxnSpPr>
                  <p:nvPr/>
                </p:nvCxnSpPr>
                <p:spPr bwMode="auto">
                  <a:xfrm flipV="1">
                    <a:off x="1905000" y="5029200"/>
                    <a:ext cx="152400" cy="1524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39" name="Straight Connector 45"/>
                  <p:cNvCxnSpPr>
                    <a:cxnSpLocks noChangeShapeType="1"/>
                    <a:stCxn id="18530" idx="3"/>
                  </p:cNvCxnSpPr>
                  <p:nvPr/>
                </p:nvCxnSpPr>
                <p:spPr bwMode="auto">
                  <a:xfrm>
                    <a:off x="2068559" y="5018041"/>
                    <a:ext cx="598441" cy="239759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0" name="Straight Connector 4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28800" y="5181600"/>
                    <a:ext cx="784318" cy="53882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1" name="Straight Connector 51"/>
                  <p:cNvCxnSpPr>
                    <a:cxnSpLocks noChangeShapeType="1"/>
                    <a:stCxn id="18536" idx="0"/>
                    <a:endCxn id="18528" idx="1"/>
                  </p:cNvCxnSpPr>
                  <p:nvPr/>
                </p:nvCxnSpPr>
                <p:spPr bwMode="auto">
                  <a:xfrm>
                    <a:off x="1866900" y="4876800"/>
                    <a:ext cx="136618" cy="98518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2" name="Straight Connector 53"/>
                  <p:cNvCxnSpPr>
                    <a:cxnSpLocks noChangeShapeType="1"/>
                    <a:stCxn id="18535" idx="0"/>
                  </p:cNvCxnSpPr>
                  <p:nvPr/>
                </p:nvCxnSpPr>
                <p:spPr bwMode="auto">
                  <a:xfrm flipH="1">
                    <a:off x="2209800" y="4876800"/>
                    <a:ext cx="266700" cy="26112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3" name="Straight Connector 55"/>
                  <p:cNvCxnSpPr>
                    <a:cxnSpLocks noChangeShapeType="1"/>
                    <a:stCxn id="18532" idx="3"/>
                    <a:endCxn id="18533" idx="1"/>
                  </p:cNvCxnSpPr>
                  <p:nvPr/>
                </p:nvCxnSpPr>
                <p:spPr bwMode="auto">
                  <a:xfrm>
                    <a:off x="2220959" y="4941841"/>
                    <a:ext cx="152400" cy="98518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4" name="Straight Connector 59"/>
                  <p:cNvCxnSpPr>
                    <a:cxnSpLocks noChangeShapeType="1"/>
                    <a:stCxn id="18537" idx="2"/>
                    <a:endCxn id="18534" idx="5"/>
                  </p:cNvCxnSpPr>
                  <p:nvPr/>
                </p:nvCxnSpPr>
                <p:spPr bwMode="auto">
                  <a:xfrm flipV="1">
                    <a:off x="1981200" y="5246641"/>
                    <a:ext cx="369841" cy="492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5" name="Straight Connector 61"/>
                  <p:cNvCxnSpPr>
                    <a:cxnSpLocks noChangeShapeType="1"/>
                    <a:stCxn id="18531" idx="0"/>
                    <a:endCxn id="18534" idx="3"/>
                  </p:cNvCxnSpPr>
                  <p:nvPr/>
                </p:nvCxnSpPr>
                <p:spPr bwMode="auto">
                  <a:xfrm>
                    <a:off x="2171700" y="5105400"/>
                    <a:ext cx="125459" cy="14124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6" name="Straight Connector 63"/>
                  <p:cNvCxnSpPr>
                    <a:cxnSpLocks noChangeShapeType="1"/>
                    <a:endCxn id="18532" idx="3"/>
                  </p:cNvCxnSpPr>
                  <p:nvPr/>
                </p:nvCxnSpPr>
                <p:spPr bwMode="auto">
                  <a:xfrm flipV="1">
                    <a:off x="2171700" y="4941841"/>
                    <a:ext cx="49259" cy="1635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7" name="Straight Connector 65"/>
                  <p:cNvCxnSpPr>
                    <a:cxnSpLocks noChangeShapeType="1"/>
                    <a:stCxn id="18534" idx="6"/>
                    <a:endCxn id="18533" idx="5"/>
                  </p:cNvCxnSpPr>
                  <p:nvPr/>
                </p:nvCxnSpPr>
                <p:spPr bwMode="auto">
                  <a:xfrm flipV="1">
                    <a:off x="2362200" y="5094241"/>
                    <a:ext cx="65041" cy="1254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8" name="Straight Connector 9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438400" y="4291740"/>
                    <a:ext cx="585039" cy="65010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49" name="Straight Connector 9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981200" y="4152900"/>
                    <a:ext cx="22318" cy="11811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50" name="Straight Connector 96"/>
                  <p:cNvCxnSpPr>
                    <a:cxnSpLocks noChangeShapeType="1"/>
                    <a:endCxn id="18536" idx="7"/>
                  </p:cNvCxnSpPr>
                  <p:nvPr/>
                </p:nvCxnSpPr>
                <p:spPr bwMode="auto">
                  <a:xfrm flipH="1">
                    <a:off x="1893841" y="4191000"/>
                    <a:ext cx="403318" cy="6969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18551" name="Picture 121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83481" y="3904324"/>
                    <a:ext cx="1904999" cy="7748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5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7526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3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9050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5240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2362200" y="5334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20574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25146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558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22860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cxnSp>
                <p:nvCxnSpPr>
                  <p:cNvPr id="18559" name="Straight Connector 118"/>
                  <p:cNvCxnSpPr>
                    <a:cxnSpLocks noChangeShapeType="1"/>
                    <a:endCxn id="18533" idx="5"/>
                  </p:cNvCxnSpPr>
                  <p:nvPr/>
                </p:nvCxnSpPr>
                <p:spPr bwMode="auto">
                  <a:xfrm>
                    <a:off x="2247900" y="4495800"/>
                    <a:ext cx="179341" cy="59844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0" name="Straight Connector 98"/>
                  <p:cNvCxnSpPr>
                    <a:cxnSpLocks noChangeShapeType="1"/>
                    <a:endCxn id="18532" idx="5"/>
                  </p:cNvCxnSpPr>
                  <p:nvPr/>
                </p:nvCxnSpPr>
                <p:spPr bwMode="auto">
                  <a:xfrm>
                    <a:off x="1371600" y="4539479"/>
                    <a:ext cx="903241" cy="402362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1" name="Straight Connector 100"/>
                  <p:cNvCxnSpPr>
                    <a:cxnSpLocks noChangeShapeType="1"/>
                    <a:endCxn id="18529" idx="0"/>
                  </p:cNvCxnSpPr>
                  <p:nvPr/>
                </p:nvCxnSpPr>
                <p:spPr bwMode="auto">
                  <a:xfrm>
                    <a:off x="2297159" y="4152900"/>
                    <a:ext cx="419100" cy="94134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2" name="Straight Connector 112"/>
                  <p:cNvCxnSpPr>
                    <a:cxnSpLocks noChangeShapeType="1"/>
                    <a:endCxn id="18526" idx="0"/>
                  </p:cNvCxnSpPr>
                  <p:nvPr/>
                </p:nvCxnSpPr>
                <p:spPr bwMode="auto">
                  <a:xfrm>
                    <a:off x="1676400" y="4495800"/>
                    <a:ext cx="152400" cy="6096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3" name="Straight Connector 114"/>
                  <p:cNvCxnSpPr>
                    <a:cxnSpLocks noChangeShapeType="1"/>
                    <a:endCxn id="18533" idx="5"/>
                  </p:cNvCxnSpPr>
                  <p:nvPr/>
                </p:nvCxnSpPr>
                <p:spPr bwMode="auto">
                  <a:xfrm flipH="1">
                    <a:off x="2427241" y="4291740"/>
                    <a:ext cx="596198" cy="80250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4" name="Straight Connector 110"/>
                  <p:cNvCxnSpPr>
                    <a:cxnSpLocks noChangeShapeType="1"/>
                    <a:endCxn id="18531" idx="7"/>
                  </p:cNvCxnSpPr>
                  <p:nvPr/>
                </p:nvCxnSpPr>
                <p:spPr bwMode="auto">
                  <a:xfrm flipH="1">
                    <a:off x="2198641" y="4191000"/>
                    <a:ext cx="506459" cy="9255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5" name="Straight Connector 133"/>
                  <p:cNvCxnSpPr>
                    <a:cxnSpLocks noChangeShapeType="1"/>
                    <a:stCxn id="18554" idx="7"/>
                    <a:endCxn id="18552" idx="2"/>
                  </p:cNvCxnSpPr>
                  <p:nvPr/>
                </p:nvCxnSpPr>
                <p:spPr bwMode="auto">
                  <a:xfrm>
                    <a:off x="1589041" y="4964159"/>
                    <a:ext cx="163559" cy="10314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6" name="Straight Connector 136"/>
                  <p:cNvCxnSpPr>
                    <a:cxnSpLocks noChangeShapeType="1"/>
                    <a:stCxn id="18555" idx="0"/>
                    <a:endCxn id="18517" idx="3"/>
                  </p:cNvCxnSpPr>
                  <p:nvPr/>
                </p:nvCxnSpPr>
                <p:spPr bwMode="auto">
                  <a:xfrm flipV="1">
                    <a:off x="2400300" y="5094241"/>
                    <a:ext cx="125459" cy="2397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7" name="Straight Connector 138"/>
                  <p:cNvCxnSpPr>
                    <a:cxnSpLocks noChangeShapeType="1"/>
                    <a:stCxn id="18517" idx="2"/>
                    <a:endCxn id="18523" idx="2"/>
                  </p:cNvCxnSpPr>
                  <p:nvPr/>
                </p:nvCxnSpPr>
                <p:spPr bwMode="auto">
                  <a:xfrm>
                    <a:off x="2514600" y="5067300"/>
                    <a:ext cx="3048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68" name="Straight Connector 14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882682" y="5029200"/>
                    <a:ext cx="174718" cy="130082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5825CB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18446" name="Group 292"/>
              <p:cNvGrpSpPr>
                <a:grpSpLocks/>
              </p:cNvGrpSpPr>
              <p:nvPr/>
            </p:nvGrpSpPr>
            <p:grpSpPr bwMode="auto">
              <a:xfrm>
                <a:off x="4753003" y="1600200"/>
                <a:ext cx="1952597" cy="1676400"/>
                <a:chOff x="4637728" y="4114800"/>
                <a:chExt cx="1952597" cy="1676400"/>
              </a:xfrm>
            </p:grpSpPr>
            <p:grpSp>
              <p:nvGrpSpPr>
                <p:cNvPr id="18451" name="Group 228"/>
                <p:cNvGrpSpPr>
                  <a:grpSpLocks/>
                </p:cNvGrpSpPr>
                <p:nvPr/>
              </p:nvGrpSpPr>
              <p:grpSpPr bwMode="auto">
                <a:xfrm>
                  <a:off x="4637728" y="4114800"/>
                  <a:ext cx="1952597" cy="1676400"/>
                  <a:chOff x="2362200" y="3962400"/>
                  <a:chExt cx="1952597" cy="1676400"/>
                </a:xfrm>
              </p:grpSpPr>
              <p:sp>
                <p:nvSpPr>
                  <p:cNvPr id="1845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200400" y="5562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grpSp>
                <p:nvGrpSpPr>
                  <p:cNvPr id="18459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2362200" y="3962400"/>
                    <a:ext cx="1952597" cy="1582438"/>
                    <a:chOff x="2362200" y="3962400"/>
                    <a:chExt cx="1952597" cy="1582438"/>
                  </a:xfrm>
                </p:grpSpPr>
                <p:sp>
                  <p:nvSpPr>
                    <p:cNvPr id="18504" name="Rectangle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62200" y="3976688"/>
                      <a:ext cx="1952597" cy="15681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  <p:pic>
                  <p:nvPicPr>
                    <p:cNvPr id="18505" name="Picture 278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375741" y="3962400"/>
                      <a:ext cx="1939056" cy="7778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846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25908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2819400" y="5105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28956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3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3048000" y="5181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4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0480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5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2743200" y="5410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6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124200" y="4800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7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8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352800" y="4876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69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5052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0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4114800" y="5410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1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33528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2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35052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3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3657600" y="5181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4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733800" y="5105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5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8862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6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3886200" y="50292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7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3657600" y="4953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8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124200" y="5105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79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52578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80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3352800" y="51816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81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3505200" y="53340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18482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3505200" y="5105400"/>
                    <a:ext cx="76200" cy="76200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cxnSp>
                <p:nvCxnSpPr>
                  <p:cNvPr id="18483" name="Straight Connector 2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688585" y="4351339"/>
                    <a:ext cx="502415" cy="63976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4" name="Straight Connector 256"/>
                  <p:cNvCxnSpPr>
                    <a:cxnSpLocks noChangeShapeType="1"/>
                    <a:stCxn id="18466" idx="6"/>
                  </p:cNvCxnSpPr>
                  <p:nvPr/>
                </p:nvCxnSpPr>
                <p:spPr bwMode="auto">
                  <a:xfrm flipV="1">
                    <a:off x="3200400" y="4259015"/>
                    <a:ext cx="307182" cy="579685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5" name="Straight Connector 258"/>
                  <p:cNvCxnSpPr>
                    <a:cxnSpLocks noChangeShapeType="1"/>
                    <a:endCxn id="18464" idx="0"/>
                  </p:cNvCxnSpPr>
                  <p:nvPr/>
                </p:nvCxnSpPr>
                <p:spPr bwMode="auto">
                  <a:xfrm flipH="1">
                    <a:off x="3086100" y="4114800"/>
                    <a:ext cx="38100" cy="8382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6" name="Straight Connector 259"/>
                  <p:cNvCxnSpPr>
                    <a:cxnSpLocks noChangeShapeType="1"/>
                    <a:endCxn id="18460" idx="4"/>
                  </p:cNvCxnSpPr>
                  <p:nvPr/>
                </p:nvCxnSpPr>
                <p:spPr bwMode="auto">
                  <a:xfrm>
                    <a:off x="2438400" y="4259015"/>
                    <a:ext cx="190500" cy="770185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7" name="Straight Connector 260"/>
                  <p:cNvCxnSpPr>
                    <a:cxnSpLocks noChangeShapeType="1"/>
                    <a:endCxn id="18464" idx="3"/>
                  </p:cNvCxnSpPr>
                  <p:nvPr/>
                </p:nvCxnSpPr>
                <p:spPr bwMode="auto">
                  <a:xfrm>
                    <a:off x="2900363" y="4548857"/>
                    <a:ext cx="158796" cy="469184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8" name="Straight Connector 261"/>
                  <p:cNvCxnSpPr>
                    <a:cxnSpLocks noChangeShapeType="1"/>
                    <a:endCxn id="18466" idx="1"/>
                  </p:cNvCxnSpPr>
                  <p:nvPr/>
                </p:nvCxnSpPr>
                <p:spPr bwMode="auto">
                  <a:xfrm>
                    <a:off x="2895600" y="4548857"/>
                    <a:ext cx="239759" cy="262902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89" name="Straight Connector 262"/>
                  <p:cNvCxnSpPr>
                    <a:cxnSpLocks noChangeShapeType="1"/>
                    <a:endCxn id="18478" idx="3"/>
                  </p:cNvCxnSpPr>
                  <p:nvPr/>
                </p:nvCxnSpPr>
                <p:spPr bwMode="auto">
                  <a:xfrm flipH="1">
                    <a:off x="3135359" y="4259015"/>
                    <a:ext cx="551564" cy="911426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0" name="Straight Connector 263"/>
                  <p:cNvCxnSpPr>
                    <a:cxnSpLocks noChangeShapeType="1"/>
                    <a:endCxn id="18465" idx="7"/>
                  </p:cNvCxnSpPr>
                  <p:nvPr/>
                </p:nvCxnSpPr>
                <p:spPr bwMode="auto">
                  <a:xfrm>
                    <a:off x="2781300" y="4259015"/>
                    <a:ext cx="26941" cy="1162344"/>
                  </a:xfrm>
                  <a:prstGeom prst="line">
                    <a:avLst/>
                  </a:prstGeom>
                  <a:noFill/>
                  <a:ln w="19050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1" name="Straight Connector 264"/>
                  <p:cNvCxnSpPr>
                    <a:cxnSpLocks noChangeShapeType="1"/>
                    <a:endCxn id="18471" idx="5"/>
                  </p:cNvCxnSpPr>
                  <p:nvPr/>
                </p:nvCxnSpPr>
                <p:spPr bwMode="auto">
                  <a:xfrm flipH="1">
                    <a:off x="3417841" y="4259015"/>
                    <a:ext cx="495370" cy="1063826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2" name="Straight Connector 265"/>
                  <p:cNvCxnSpPr>
                    <a:cxnSpLocks noChangeShapeType="1"/>
                    <a:endCxn id="18470" idx="7"/>
                  </p:cNvCxnSpPr>
                  <p:nvPr/>
                </p:nvCxnSpPr>
                <p:spPr bwMode="auto">
                  <a:xfrm>
                    <a:off x="3686923" y="4259015"/>
                    <a:ext cx="492918" cy="1162344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3" name="Straight Connector 2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59159" y="4533900"/>
                    <a:ext cx="903241" cy="7620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4" name="Straight Connector 267"/>
                  <p:cNvCxnSpPr>
                    <a:cxnSpLocks noChangeShapeType="1"/>
                    <a:stCxn id="18465" idx="0"/>
                    <a:endCxn id="18463" idx="4"/>
                  </p:cNvCxnSpPr>
                  <p:nvPr/>
                </p:nvCxnSpPr>
                <p:spPr bwMode="auto">
                  <a:xfrm flipV="1">
                    <a:off x="2781300" y="5257800"/>
                    <a:ext cx="304800" cy="152400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5" name="Straight Connector 268"/>
                  <p:cNvCxnSpPr>
                    <a:cxnSpLocks noChangeShapeType="1"/>
                    <a:stCxn id="18462" idx="0"/>
                    <a:endCxn id="18463" idx="7"/>
                  </p:cNvCxnSpPr>
                  <p:nvPr/>
                </p:nvCxnSpPr>
                <p:spPr bwMode="auto">
                  <a:xfrm>
                    <a:off x="2933700" y="5029200"/>
                    <a:ext cx="179341" cy="1635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6" name="Straight Connector 269"/>
                  <p:cNvCxnSpPr>
                    <a:cxnSpLocks noChangeShapeType="1"/>
                    <a:stCxn id="18467" idx="2"/>
                    <a:endCxn id="18481" idx="6"/>
                  </p:cNvCxnSpPr>
                  <p:nvPr/>
                </p:nvCxnSpPr>
                <p:spPr bwMode="auto">
                  <a:xfrm>
                    <a:off x="3276600" y="4991100"/>
                    <a:ext cx="304800" cy="38100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7" name="Straight Connector 270"/>
                  <p:cNvCxnSpPr>
                    <a:cxnSpLocks noChangeShapeType="1"/>
                    <a:endCxn id="18470" idx="1"/>
                  </p:cNvCxnSpPr>
                  <p:nvPr/>
                </p:nvCxnSpPr>
                <p:spPr bwMode="auto">
                  <a:xfrm>
                    <a:off x="3924300" y="5099820"/>
                    <a:ext cx="201659" cy="321539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8" name="Straight Connector 271"/>
                  <p:cNvCxnSpPr>
                    <a:cxnSpLocks noChangeShapeType="1"/>
                    <a:stCxn id="18461" idx="4"/>
                    <a:endCxn id="18482" idx="1"/>
                  </p:cNvCxnSpPr>
                  <p:nvPr/>
                </p:nvCxnSpPr>
                <p:spPr bwMode="auto">
                  <a:xfrm flipV="1">
                    <a:off x="2857500" y="5116559"/>
                    <a:ext cx="658859" cy="6504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99" name="Straight Connector 272"/>
                  <p:cNvCxnSpPr>
                    <a:cxnSpLocks noChangeShapeType="1"/>
                    <a:stCxn id="18467" idx="3"/>
                    <a:endCxn id="18468" idx="3"/>
                  </p:cNvCxnSpPr>
                  <p:nvPr/>
                </p:nvCxnSpPr>
                <p:spPr bwMode="auto">
                  <a:xfrm flipV="1">
                    <a:off x="3287759" y="4941841"/>
                    <a:ext cx="76200" cy="7620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00" name="Straight Connector 273"/>
                  <p:cNvCxnSpPr>
                    <a:cxnSpLocks noChangeShapeType="1"/>
                    <a:stCxn id="18479" idx="2"/>
                    <a:endCxn id="18473" idx="4"/>
                  </p:cNvCxnSpPr>
                  <p:nvPr/>
                </p:nvCxnSpPr>
                <p:spPr bwMode="auto">
                  <a:xfrm flipV="1">
                    <a:off x="3276600" y="5257800"/>
                    <a:ext cx="419100" cy="38100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01" name="Straight Connector 274"/>
                  <p:cNvCxnSpPr>
                    <a:cxnSpLocks noChangeShapeType="1"/>
                    <a:stCxn id="18473" idx="5"/>
                    <a:endCxn id="18475" idx="2"/>
                  </p:cNvCxnSpPr>
                  <p:nvPr/>
                </p:nvCxnSpPr>
                <p:spPr bwMode="auto">
                  <a:xfrm>
                    <a:off x="3722641" y="5246641"/>
                    <a:ext cx="163559" cy="492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02" name="Straight Connector 275"/>
                  <p:cNvCxnSpPr>
                    <a:cxnSpLocks noChangeShapeType="1"/>
                    <a:stCxn id="18461" idx="4"/>
                    <a:endCxn id="18467" idx="5"/>
                  </p:cNvCxnSpPr>
                  <p:nvPr/>
                </p:nvCxnSpPr>
                <p:spPr bwMode="auto">
                  <a:xfrm flipV="1">
                    <a:off x="2857500" y="5018041"/>
                    <a:ext cx="484141" cy="163559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000084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503" name="Straight Connector 276"/>
                  <p:cNvCxnSpPr>
                    <a:cxnSpLocks noChangeShapeType="1"/>
                    <a:endCxn id="18481" idx="0"/>
                  </p:cNvCxnSpPr>
                  <p:nvPr/>
                </p:nvCxnSpPr>
                <p:spPr bwMode="auto">
                  <a:xfrm>
                    <a:off x="3516359" y="4259015"/>
                    <a:ext cx="26941" cy="1074985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8452" name="Straight Connector 280"/>
                <p:cNvCxnSpPr>
                  <a:cxnSpLocks noChangeShapeType="1"/>
                  <a:stCxn id="18460" idx="4"/>
                  <a:endCxn id="18477" idx="3"/>
                </p:cNvCxnSpPr>
                <p:nvPr/>
              </p:nvCxnSpPr>
              <p:spPr bwMode="auto">
                <a:xfrm flipV="1">
                  <a:off x="4904428" y="5170441"/>
                  <a:ext cx="1039859" cy="11159"/>
                </a:xfrm>
                <a:prstGeom prst="line">
                  <a:avLst/>
                </a:prstGeom>
                <a:noFill/>
                <a:ln w="9525" algn="ctr">
                  <a:solidFill>
                    <a:srgbClr val="5825C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53" name="Straight Connector 282"/>
                <p:cNvCxnSpPr>
                  <a:cxnSpLocks noChangeShapeType="1"/>
                  <a:stCxn id="18461" idx="2"/>
                  <a:endCxn id="18468" idx="2"/>
                </p:cNvCxnSpPr>
                <p:nvPr/>
              </p:nvCxnSpPr>
              <p:spPr bwMode="auto">
                <a:xfrm flipV="1">
                  <a:off x="5094928" y="5067300"/>
                  <a:ext cx="533400" cy="228600"/>
                </a:xfrm>
                <a:prstGeom prst="line">
                  <a:avLst/>
                </a:prstGeom>
                <a:noFill/>
                <a:ln w="9525" algn="ctr">
                  <a:solidFill>
                    <a:srgbClr val="5825C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54" name="Straight Connector 284"/>
                <p:cNvCxnSpPr>
                  <a:cxnSpLocks noChangeShapeType="1"/>
                  <a:stCxn id="18465" idx="0"/>
                  <a:endCxn id="18470" idx="2"/>
                </p:cNvCxnSpPr>
                <p:nvPr/>
              </p:nvCxnSpPr>
              <p:spPr bwMode="auto">
                <a:xfrm>
                  <a:off x="5056828" y="5562600"/>
                  <a:ext cx="1333500" cy="38100"/>
                </a:xfrm>
                <a:prstGeom prst="line">
                  <a:avLst/>
                </a:prstGeom>
                <a:noFill/>
                <a:ln w="9525" algn="ctr">
                  <a:solidFill>
                    <a:srgbClr val="5825C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55" name="Straight Connector 286"/>
                <p:cNvCxnSpPr>
                  <a:cxnSpLocks noChangeShapeType="1"/>
                  <a:stCxn id="18473" idx="2"/>
                  <a:endCxn id="18474" idx="1"/>
                </p:cNvCxnSpPr>
                <p:nvPr/>
              </p:nvCxnSpPr>
              <p:spPr bwMode="auto">
                <a:xfrm flipV="1">
                  <a:off x="5933128" y="5268959"/>
                  <a:ext cx="87359" cy="103141"/>
                </a:xfrm>
                <a:prstGeom prst="line">
                  <a:avLst/>
                </a:prstGeom>
                <a:noFill/>
                <a:ln w="38100" algn="ctr">
                  <a:solidFill>
                    <a:srgbClr val="00008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56" name="Straight Connector 289"/>
                <p:cNvCxnSpPr>
                  <a:cxnSpLocks noChangeShapeType="1"/>
                  <a:stCxn id="18477" idx="3"/>
                  <a:endCxn id="18468" idx="4"/>
                </p:cNvCxnSpPr>
                <p:nvPr/>
              </p:nvCxnSpPr>
              <p:spPr bwMode="auto">
                <a:xfrm flipH="1" flipV="1">
                  <a:off x="5666428" y="5105400"/>
                  <a:ext cx="277859" cy="65041"/>
                </a:xfrm>
                <a:prstGeom prst="line">
                  <a:avLst/>
                </a:prstGeom>
                <a:noFill/>
                <a:ln w="38100" algn="ctr">
                  <a:solidFill>
                    <a:srgbClr val="000084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57" name="Straight Connector 291"/>
                <p:cNvCxnSpPr>
                  <a:cxnSpLocks noChangeShapeType="1"/>
                  <a:stCxn id="18465" idx="0"/>
                  <a:endCxn id="18481" idx="3"/>
                </p:cNvCxnSpPr>
                <p:nvPr/>
              </p:nvCxnSpPr>
              <p:spPr bwMode="auto">
                <a:xfrm flipV="1">
                  <a:off x="5056828" y="5551441"/>
                  <a:ext cx="735059" cy="11159"/>
                </a:xfrm>
                <a:prstGeom prst="line">
                  <a:avLst/>
                </a:prstGeom>
                <a:noFill/>
                <a:ln w="9525" algn="ctr">
                  <a:solidFill>
                    <a:srgbClr val="5825C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8447" name="TextBox 293"/>
              <p:cNvSpPr txBox="1">
                <a:spLocks noChangeArrowheads="1"/>
              </p:cNvSpPr>
              <p:nvPr/>
            </p:nvSpPr>
            <p:spPr bwMode="auto">
              <a:xfrm>
                <a:off x="995363" y="3333690"/>
                <a:ext cx="1824038" cy="338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400" b="0" dirty="0" err="1">
                    <a:latin typeface="Berlin Sans FB" pitchFamily="34" charset="0"/>
                  </a:rPr>
                  <a:t>Reny-Erdös</a:t>
                </a:r>
                <a:endParaRPr lang="en-US" altLang="en-US" sz="2800" b="0" dirty="0">
                  <a:latin typeface="Berlin Sans FB" pitchFamily="34" charset="0"/>
                </a:endParaRPr>
              </a:p>
            </p:txBody>
          </p:sp>
          <p:sp>
            <p:nvSpPr>
              <p:cNvPr id="18448" name="TextBox 294"/>
              <p:cNvSpPr txBox="1">
                <a:spLocks noChangeArrowheads="1"/>
              </p:cNvSpPr>
              <p:nvPr/>
            </p:nvSpPr>
            <p:spPr bwMode="auto">
              <a:xfrm>
                <a:off x="3000360" y="3352800"/>
                <a:ext cx="1705005" cy="584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ts val="1800"/>
                  </a:lnSpc>
                </a:pPr>
                <a:r>
                  <a:rPr lang="en-US" altLang="en-US" sz="2400" b="0" dirty="0">
                    <a:latin typeface="Berlin Sans FB" pitchFamily="34" charset="0"/>
                  </a:rPr>
                  <a:t>Hierarchical vs. flat 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society</a:t>
                </a:r>
              </a:p>
            </p:txBody>
          </p:sp>
          <p:sp>
            <p:nvSpPr>
              <p:cNvPr id="18449" name="TextBox 295"/>
              <p:cNvSpPr txBox="1">
                <a:spLocks noChangeArrowheads="1"/>
              </p:cNvSpPr>
              <p:nvPr/>
            </p:nvSpPr>
            <p:spPr bwMode="auto">
              <a:xfrm>
                <a:off x="4905403" y="3352800"/>
                <a:ext cx="1647796" cy="584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ts val="1800"/>
                  </a:lnSpc>
                </a:pPr>
                <a:r>
                  <a:rPr lang="en-US" altLang="en-US" sz="2400" b="0" dirty="0">
                    <a:latin typeface="Berlin Sans FB" pitchFamily="34" charset="0"/>
                  </a:rPr>
                  <a:t>Social distance-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dependent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couplings</a:t>
                </a:r>
              </a:p>
            </p:txBody>
          </p:sp>
          <p:sp>
            <p:nvSpPr>
              <p:cNvPr id="18450" name="TextBox 296"/>
              <p:cNvSpPr txBox="1">
                <a:spLocks noChangeArrowheads="1"/>
              </p:cNvSpPr>
              <p:nvPr/>
            </p:nvSpPr>
            <p:spPr bwMode="auto">
              <a:xfrm>
                <a:off x="6772324" y="3352800"/>
                <a:ext cx="1896089" cy="753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lnSpc>
                    <a:spcPts val="1800"/>
                  </a:lnSpc>
                </a:pPr>
                <a:r>
                  <a:rPr lang="en-US" altLang="en-US" sz="2400" b="0" dirty="0">
                    <a:latin typeface="Berlin Sans FB" pitchFamily="34" charset="0"/>
                  </a:rPr>
                  <a:t>Geographical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distance-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dependent</a:t>
                </a:r>
                <a:br>
                  <a:rPr lang="en-US" altLang="en-US" sz="2400" b="0" dirty="0">
                    <a:latin typeface="Berlin Sans FB" pitchFamily="34" charset="0"/>
                  </a:rPr>
                </a:br>
                <a:r>
                  <a:rPr lang="en-US" altLang="en-US" sz="2400" b="0" dirty="0">
                    <a:latin typeface="Berlin Sans FB" pitchFamily="34" charset="0"/>
                  </a:rPr>
                  <a:t>couplings</a:t>
                </a:r>
              </a:p>
            </p:txBody>
          </p:sp>
        </p:grpSp>
        <p:cxnSp>
          <p:nvCxnSpPr>
            <p:cNvPr id="18440" name="Straight Connector 299"/>
            <p:cNvCxnSpPr>
              <a:cxnSpLocks noChangeShapeType="1"/>
            </p:cNvCxnSpPr>
            <p:nvPr/>
          </p:nvCxnSpPr>
          <p:spPr bwMode="auto">
            <a:xfrm>
              <a:off x="2900363" y="1600200"/>
              <a:ext cx="0" cy="4078307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1" name="Striped Right Arrow 300"/>
            <p:cNvSpPr/>
            <p:nvPr/>
          </p:nvSpPr>
          <p:spPr bwMode="auto">
            <a:xfrm flipH="1">
              <a:off x="2514747" y="4190903"/>
              <a:ext cx="304826" cy="606472"/>
            </a:xfrm>
            <a:prstGeom prst="stripedRightArrow">
              <a:avLst/>
            </a:prstGeom>
            <a:solidFill>
              <a:schemeClr val="tx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2" name="Striped Right Arrow 301"/>
            <p:cNvSpPr/>
            <p:nvPr/>
          </p:nvSpPr>
          <p:spPr bwMode="auto">
            <a:xfrm>
              <a:off x="3000563" y="4575108"/>
              <a:ext cx="304826" cy="606472"/>
            </a:xfrm>
            <a:prstGeom prst="stripedRightArrow">
              <a:avLst/>
            </a:prstGeom>
            <a:solidFill>
              <a:schemeClr val="tx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43" name="TextBox 302"/>
            <p:cNvSpPr txBox="1">
              <a:spLocks noChangeArrowheads="1"/>
            </p:cNvSpPr>
            <p:nvPr/>
          </p:nvSpPr>
          <p:spPr bwMode="auto">
            <a:xfrm>
              <a:off x="609587" y="4191000"/>
              <a:ext cx="1981213" cy="79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3200" b="0" dirty="0">
                  <a:latin typeface="Berlin Sans FB" pitchFamily="34" charset="0"/>
                </a:rPr>
                <a:t>Mean field model</a:t>
              </a:r>
            </a:p>
          </p:txBody>
        </p:sp>
        <p:sp>
          <p:nvSpPr>
            <p:cNvPr id="18444" name="TextBox 303"/>
            <p:cNvSpPr txBox="1">
              <a:spLocks noChangeArrowheads="1"/>
            </p:cNvSpPr>
            <p:nvPr/>
          </p:nvSpPr>
          <p:spPr bwMode="auto">
            <a:xfrm>
              <a:off x="3276600" y="4608503"/>
              <a:ext cx="2352704" cy="79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3200" b="0" dirty="0">
                  <a:latin typeface="Berlin Sans FB" pitchFamily="34" charset="0"/>
                </a:rPr>
                <a:t>Monte Carlo simulations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55899" y="5198384"/>
            <a:ext cx="2681286" cy="1659616"/>
            <a:chOff x="6476679" y="5035390"/>
            <a:chExt cx="2518824" cy="14326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679" y="5035390"/>
              <a:ext cx="2518824" cy="11062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667084" y="6189041"/>
              <a:ext cx="2138014" cy="278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FF9933"/>
                  </a:solidFill>
                  <a:latin typeface="Berlin Sans FB" panose="020E0602020502020306" pitchFamily="34" charset="0"/>
                </a:rPr>
                <a:t>Picasso networks</a:t>
              </a:r>
            </a:p>
          </p:txBody>
        </p:sp>
      </p:grp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75"/>
    </mc:Choice>
    <mc:Fallback>
      <p:transition spd="slow" advTm="7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0459" y="365125"/>
            <a:ext cx="5540188" cy="1423333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World </a:t>
            </a:r>
            <a:r>
              <a:rPr lang="fr-FR" sz="3200" b="1" dirty="0" err="1" smtClean="0"/>
              <a:t>Scientific</a:t>
            </a:r>
            <a:r>
              <a:rPr lang="fr-FR" sz="3200" b="1" dirty="0" smtClean="0"/>
              <a:t>, 2015, 648 pages</a:t>
            </a:r>
            <a:br>
              <a:rPr lang="fr-FR" sz="3200" b="1" dirty="0" smtClean="0"/>
            </a:br>
            <a:r>
              <a:rPr lang="fr-FR" sz="3200" b="1" dirty="0" smtClean="0"/>
              <a:t>Lectures, </a:t>
            </a:r>
            <a:r>
              <a:rPr lang="fr-FR" sz="3200" b="1" dirty="0" err="1" smtClean="0"/>
              <a:t>Problems</a:t>
            </a:r>
            <a:r>
              <a:rPr lang="fr-FR" sz="3200" b="1" dirty="0" smtClean="0"/>
              <a:t>, Solutions</a:t>
            </a:r>
            <a:br>
              <a:rPr lang="fr-FR" sz="3200" b="1" dirty="0" smtClean="0"/>
            </a:br>
            <a:r>
              <a:rPr lang="fr-FR" sz="3200" b="1" dirty="0" smtClean="0">
                <a:sym typeface="Wingdings" panose="05000000000000000000" pitchFamily="2" charset="2"/>
              </a:rPr>
              <a:t></a:t>
            </a:r>
            <a:endParaRPr lang="fr-FR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30"/>
            <a:ext cx="5909142" cy="385585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6" y="2364721"/>
            <a:ext cx="5932775" cy="3941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744" y="4642829"/>
            <a:ext cx="51956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World </a:t>
            </a:r>
            <a:r>
              <a:rPr lang="fr-FR" sz="3200" b="1" dirty="0" err="1"/>
              <a:t>Scientific</a:t>
            </a:r>
            <a:r>
              <a:rPr lang="fr-FR" sz="3200" b="1" dirty="0"/>
              <a:t>, </a:t>
            </a:r>
            <a:r>
              <a:rPr lang="fr-FR" sz="3200" b="1" smtClean="0"/>
              <a:t>2014         </a:t>
            </a:r>
            <a:r>
              <a:rPr lang="fr-FR" sz="3200" b="1" smtClean="0">
                <a:sym typeface="Wingdings" panose="05000000000000000000" pitchFamily="2" charset="2"/>
              </a:rPr>
              <a:t></a:t>
            </a:r>
            <a:endParaRPr lang="fr-FR" sz="3200" b="1" dirty="0" smtClean="0"/>
          </a:p>
          <a:p>
            <a:r>
              <a:rPr lang="fr-FR" sz="3200" b="1" dirty="0" smtClean="0"/>
              <a:t>450 pages</a:t>
            </a:r>
          </a:p>
          <a:p>
            <a:r>
              <a:rPr lang="fr-FR" sz="3200" b="1" dirty="0"/>
              <a:t>Lectures, </a:t>
            </a:r>
            <a:r>
              <a:rPr lang="fr-FR" sz="3200" b="1" dirty="0" err="1"/>
              <a:t>Problems</a:t>
            </a:r>
            <a:r>
              <a:rPr lang="fr-FR" sz="3200" b="1" dirty="0"/>
              <a:t>, Solutions</a:t>
            </a:r>
            <a:endParaRPr lang="fr-FR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08"/>
    </mc:Choice>
    <mc:Fallback>
      <p:transition spd="slow" advTm="3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3669" y="159642"/>
            <a:ext cx="10515600" cy="795855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I. </a:t>
            </a:r>
            <a:r>
              <a:rPr lang="fr-FR" sz="2800" b="1" dirty="0" err="1" smtClean="0">
                <a:solidFill>
                  <a:srgbClr val="C00000"/>
                </a:solidFill>
              </a:rPr>
              <a:t>Statistical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</a:rPr>
              <a:t>Physics</a:t>
            </a:r>
            <a:r>
              <a:rPr lang="fr-FR" sz="2800" b="1" dirty="0" smtClean="0">
                <a:solidFill>
                  <a:srgbClr val="C00000"/>
                </a:solidFill>
              </a:rPr>
              <a:t> and </a:t>
            </a:r>
            <a:r>
              <a:rPr lang="fr-FR" sz="2800" b="1" dirty="0" err="1" smtClean="0">
                <a:solidFill>
                  <a:srgbClr val="C00000"/>
                </a:solidFill>
              </a:rPr>
              <a:t>Sociophysics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3668" y="1160980"/>
            <a:ext cx="11566637" cy="5495314"/>
          </a:xfrm>
        </p:spPr>
        <p:txBody>
          <a:bodyPr>
            <a:normAutofit/>
          </a:bodyPr>
          <a:lstStyle/>
          <a:p>
            <a:r>
              <a:rPr lang="fr-FR" dirty="0"/>
              <a:t>Spin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borrowed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for </a:t>
            </a:r>
            <a:r>
              <a:rPr lang="fr-FR" dirty="0" err="1" smtClean="0"/>
              <a:t>sociophysics</a:t>
            </a:r>
            <a:endParaRPr lang="fr-FR" dirty="0" smtClean="0"/>
          </a:p>
          <a:p>
            <a:r>
              <a:rPr lang="fr-FR" dirty="0" smtClean="0"/>
              <a:t>Spin =&gt; a variable S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represents</a:t>
            </a:r>
            <a:r>
              <a:rPr lang="fr-FR" dirty="0" smtClean="0"/>
              <a:t> an </a:t>
            </a:r>
            <a:r>
              <a:rPr lang="fr-FR" dirty="0" err="1" smtClean="0"/>
              <a:t>individual</a:t>
            </a:r>
            <a:r>
              <a:rPr lang="fr-FR" dirty="0" smtClean="0"/>
              <a:t>. It has a </a:t>
            </a:r>
            <a:r>
              <a:rPr lang="fr-FR" dirty="0" err="1" smtClean="0"/>
              <a:t>number</a:t>
            </a:r>
            <a:r>
              <a:rPr lang="fr-FR" dirty="0" smtClean="0"/>
              <a:t> of values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indicate</a:t>
            </a:r>
            <a:r>
              <a:rPr lang="fr-FR" dirty="0" smtClean="0"/>
              <a:t> the « state » of the </a:t>
            </a:r>
            <a:r>
              <a:rPr lang="fr-FR" dirty="0" err="1" smtClean="0"/>
              <a:t>individual</a:t>
            </a:r>
            <a:r>
              <a:rPr lang="fr-FR" dirty="0" smtClean="0"/>
              <a:t>.</a:t>
            </a:r>
          </a:p>
          <a:p>
            <a:r>
              <a:rPr lang="fr-FR" b="1" dirty="0" err="1" smtClean="0">
                <a:solidFill>
                  <a:srgbClr val="C00000"/>
                </a:solidFill>
              </a:rPr>
              <a:t>Example</a:t>
            </a:r>
            <a:r>
              <a:rPr lang="fr-FR" b="1" dirty="0" smtClean="0">
                <a:solidFill>
                  <a:srgbClr val="C00000"/>
                </a:solidFill>
              </a:rPr>
              <a:t> 1</a:t>
            </a:r>
            <a:r>
              <a:rPr lang="fr-FR" dirty="0" smtClean="0"/>
              <a:t>: In a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Yes</a:t>
            </a:r>
            <a:r>
              <a:rPr lang="fr-FR" dirty="0" smtClean="0"/>
              <a:t> or No are </a:t>
            </a:r>
            <a:r>
              <a:rPr lang="fr-FR" dirty="0" err="1" smtClean="0"/>
              <a:t>requested</a:t>
            </a:r>
            <a:r>
              <a:rPr lang="fr-FR" dirty="0" smtClean="0"/>
              <a:t> as opinion =&gt; S=1 (</a:t>
            </a:r>
            <a:r>
              <a:rPr lang="fr-FR" dirty="0" err="1" smtClean="0"/>
              <a:t>Yes</a:t>
            </a:r>
            <a:r>
              <a:rPr lang="fr-FR" dirty="0" smtClean="0"/>
              <a:t>) and S=-1 (No). If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Yes</a:t>
            </a:r>
            <a:r>
              <a:rPr lang="fr-FR" dirty="0" smtClean="0"/>
              <a:t>, No and </a:t>
            </a:r>
            <a:r>
              <a:rPr lang="fr-FR" dirty="0" err="1" smtClean="0"/>
              <a:t>Without</a:t>
            </a:r>
            <a:r>
              <a:rPr lang="fr-FR" dirty="0" smtClean="0"/>
              <a:t> Opinion, </a:t>
            </a:r>
            <a:r>
              <a:rPr lang="fr-FR" dirty="0" err="1" smtClean="0"/>
              <a:t>then</a:t>
            </a:r>
            <a:r>
              <a:rPr lang="fr-FR" dirty="0" smtClean="0"/>
              <a:t> S=1, -1 and 0</a:t>
            </a:r>
          </a:p>
          <a:p>
            <a:r>
              <a:rPr lang="fr-FR" b="1" dirty="0" err="1" smtClean="0">
                <a:solidFill>
                  <a:srgbClr val="C00000"/>
                </a:solidFill>
              </a:rPr>
              <a:t>Example</a:t>
            </a:r>
            <a:r>
              <a:rPr lang="fr-FR" b="1" dirty="0" smtClean="0">
                <a:solidFill>
                  <a:srgbClr val="C00000"/>
                </a:solidFill>
              </a:rPr>
              <a:t> 2</a:t>
            </a:r>
            <a:r>
              <a:rPr lang="fr-FR" dirty="0" smtClean="0"/>
              <a:t>: In a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where</a:t>
            </a:r>
            <a:r>
              <a:rPr lang="fr-FR" dirty="0" smtClean="0"/>
              <a:t> an </a:t>
            </a:r>
            <a:r>
              <a:rPr lang="fr-FR" dirty="0" err="1" smtClean="0"/>
              <a:t>individual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have 5 </a:t>
            </a:r>
            <a:r>
              <a:rPr lang="fr-FR" dirty="0" err="1" smtClean="0"/>
              <a:t>degrees</a:t>
            </a:r>
            <a:r>
              <a:rPr lang="fr-FR" dirty="0" smtClean="0"/>
              <a:t> of opinion,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negative</a:t>
            </a:r>
            <a:r>
              <a:rPr lang="fr-FR" dirty="0" smtClean="0"/>
              <a:t> attitude to </a:t>
            </a:r>
            <a:r>
              <a:rPr lang="fr-FR" dirty="0" err="1" smtClean="0"/>
              <a:t>very</a:t>
            </a:r>
            <a:r>
              <a:rPr lang="fr-FR" dirty="0" smtClean="0"/>
              <a:t> positive,  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define</a:t>
            </a:r>
            <a:r>
              <a:rPr lang="fr-FR" dirty="0" smtClean="0"/>
              <a:t> S=-2, -1, 0, 1, 2 =&gt; </a:t>
            </a:r>
            <a:r>
              <a:rPr lang="fr-FR" dirty="0" err="1" smtClean="0"/>
              <a:t>Discrete</a:t>
            </a:r>
            <a:r>
              <a:rPr lang="fr-FR" dirty="0" smtClean="0"/>
              <a:t> spin </a:t>
            </a:r>
            <a:r>
              <a:rPr lang="fr-FR" dirty="0" err="1" smtClean="0"/>
              <a:t>models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b="1" dirty="0" err="1" smtClean="0">
                <a:solidFill>
                  <a:srgbClr val="C00000"/>
                </a:solidFill>
              </a:rPr>
              <a:t>Example</a:t>
            </a:r>
            <a:r>
              <a:rPr lang="fr-FR" b="1" dirty="0" smtClean="0">
                <a:solidFill>
                  <a:srgbClr val="C00000"/>
                </a:solidFill>
              </a:rPr>
              <a:t> 3</a:t>
            </a:r>
            <a:r>
              <a:rPr lang="fr-FR" dirty="0" smtClean="0"/>
              <a:t>: </a:t>
            </a:r>
            <a:r>
              <a:rPr lang="fr-FR" dirty="0" err="1" smtClean="0"/>
              <a:t>Continuous</a:t>
            </a:r>
            <a:r>
              <a:rPr lang="fr-FR" dirty="0" smtClean="0"/>
              <a:t> variation of the </a:t>
            </a:r>
            <a:r>
              <a:rPr lang="fr-FR" dirty="0" err="1" smtClean="0"/>
              <a:t>individual</a:t>
            </a:r>
            <a:r>
              <a:rPr lang="fr-FR" dirty="0" smtClean="0"/>
              <a:t> state! =&gt;  </a:t>
            </a:r>
            <a:r>
              <a:rPr lang="fr-FR" dirty="0" err="1" smtClean="0"/>
              <a:t>Continuous</a:t>
            </a:r>
            <a:r>
              <a:rPr lang="fr-FR" dirty="0" smtClean="0"/>
              <a:t> spin </a:t>
            </a:r>
            <a:r>
              <a:rPr lang="fr-FR" dirty="0" err="1" smtClean="0"/>
              <a:t>models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46"/>
    </mc:Choice>
    <mc:Fallback>
      <p:transition spd="slow" advTm="13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Spin </a:t>
            </a:r>
            <a:r>
              <a:rPr lang="fr-FR" sz="3200" b="1" dirty="0" err="1" smtClean="0">
                <a:solidFill>
                  <a:srgbClr val="C00000"/>
                </a:solidFill>
              </a:rPr>
              <a:t>models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err="1"/>
              <a:t>According</a:t>
            </a:r>
            <a:r>
              <a:rPr lang="fr-FR" b="1" dirty="0"/>
              <a:t> to the </a:t>
            </a:r>
            <a:r>
              <a:rPr lang="fr-FR" b="1" dirty="0" err="1"/>
              <a:t>problem</a:t>
            </a:r>
            <a:r>
              <a:rPr lang="fr-FR" b="1" dirty="0"/>
              <a:t> </a:t>
            </a:r>
            <a:r>
              <a:rPr lang="fr-FR" b="1" dirty="0" err="1"/>
              <a:t>treated</a:t>
            </a:r>
            <a:r>
              <a:rPr lang="fr-FR" b="1" dirty="0"/>
              <a:t>, one </a:t>
            </a:r>
            <a:r>
              <a:rPr lang="fr-FR" b="1" dirty="0" err="1"/>
              <a:t>can</a:t>
            </a:r>
            <a:r>
              <a:rPr lang="fr-FR" b="1" dirty="0"/>
              <a:t> </a:t>
            </a:r>
            <a:r>
              <a:rPr lang="fr-FR" b="1" dirty="0" err="1"/>
              <a:t>choose</a:t>
            </a:r>
            <a:r>
              <a:rPr lang="fr-FR" b="1" dirty="0"/>
              <a:t> an </a:t>
            </a:r>
            <a:r>
              <a:rPr lang="fr-FR" b="1" dirty="0" err="1"/>
              <a:t>appropriate</a:t>
            </a:r>
            <a:r>
              <a:rPr lang="fr-FR" b="1" dirty="0"/>
              <a:t> model</a:t>
            </a:r>
          </a:p>
          <a:p>
            <a:pPr marL="0" indent="0">
              <a:buNone/>
            </a:pPr>
            <a:endParaRPr lang="fr-FR" b="1" dirty="0" smtClean="0"/>
          </a:p>
          <a:p>
            <a:pPr marL="457200" indent="-457200"/>
            <a:r>
              <a:rPr lang="fr-FR" b="1" dirty="0" err="1" smtClean="0"/>
              <a:t>Ising</a:t>
            </a:r>
            <a:r>
              <a:rPr lang="fr-FR" b="1" dirty="0" smtClean="0"/>
              <a:t> model: +/- 1</a:t>
            </a:r>
          </a:p>
          <a:p>
            <a:pPr marL="457200" indent="-457200"/>
            <a:r>
              <a:rPr lang="fr-FR" b="1" dirty="0" err="1" smtClean="0"/>
              <a:t>Potts</a:t>
            </a:r>
            <a:r>
              <a:rPr lang="fr-FR" b="1" dirty="0" smtClean="0"/>
              <a:t> </a:t>
            </a:r>
            <a:r>
              <a:rPr lang="fr-FR" b="1" dirty="0" err="1" smtClean="0"/>
              <a:t>models</a:t>
            </a:r>
            <a:r>
              <a:rPr lang="fr-FR" b="1" dirty="0" smtClean="0"/>
              <a:t>: q-state model, </a:t>
            </a:r>
            <a:r>
              <a:rPr lang="fr-FR" b="1" dirty="0" err="1" smtClean="0"/>
              <a:t>clock</a:t>
            </a:r>
            <a:r>
              <a:rPr lang="fr-FR" b="1" dirty="0" smtClean="0"/>
              <a:t>-model</a:t>
            </a:r>
          </a:p>
          <a:p>
            <a:pPr marL="457200" indent="-457200"/>
            <a:r>
              <a:rPr lang="fr-FR" b="1" dirty="0" err="1" smtClean="0"/>
              <a:t>Continuous</a:t>
            </a:r>
            <a:r>
              <a:rPr lang="fr-FR" b="1" dirty="0" smtClean="0"/>
              <a:t> spin </a:t>
            </a:r>
            <a:r>
              <a:rPr lang="fr-FR" b="1" dirty="0" err="1" smtClean="0"/>
              <a:t>models</a:t>
            </a:r>
            <a:r>
              <a:rPr lang="fr-FR" b="1" dirty="0" smtClean="0"/>
              <a:t>: XY, Heisenberg</a:t>
            </a:r>
          </a:p>
          <a:p>
            <a:pPr marL="457200" indent="-457200"/>
            <a:r>
              <a:rPr lang="fr-FR" b="1" dirty="0" smtClean="0"/>
              <a:t>Quantum spin </a:t>
            </a:r>
            <a:r>
              <a:rPr lang="fr-FR" b="1" dirty="0" err="1" smtClean="0"/>
              <a:t>models</a:t>
            </a:r>
            <a:endParaRPr lang="fr-FR" b="1" dirty="0" smtClean="0"/>
          </a:p>
          <a:p>
            <a:pPr marL="457200" indent="-457200"/>
            <a:r>
              <a:rPr lang="fr-FR" b="1" dirty="0" smtClean="0"/>
              <a:t>….</a:t>
            </a:r>
          </a:p>
          <a:p>
            <a:pPr marL="457200" indent="-457200"/>
            <a:endParaRPr lang="fr-FR" b="1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5"/>
    </mc:Choice>
    <mc:Fallback>
      <p:transition spd="slow" advTm="3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>
                <a:solidFill>
                  <a:srgbClr val="C00000"/>
                </a:solidFill>
              </a:rPr>
              <a:t>Why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fr-FR" sz="3600" dirty="0" err="1">
                <a:solidFill>
                  <a:srgbClr val="C00000"/>
                </a:solidFill>
              </a:rPr>
              <a:t>can</a:t>
            </a:r>
            <a:r>
              <a:rPr lang="fr-FR" sz="3600" dirty="0">
                <a:solidFill>
                  <a:srgbClr val="C00000"/>
                </a:solidFill>
              </a:rPr>
              <a:t> spins </a:t>
            </a:r>
            <a:r>
              <a:rPr lang="fr-FR" sz="3600" dirty="0" err="1">
                <a:solidFill>
                  <a:srgbClr val="C00000"/>
                </a:solidFill>
              </a:rPr>
              <a:t>represent</a:t>
            </a:r>
            <a:r>
              <a:rPr lang="fr-FR" sz="3600" dirty="0">
                <a:solidFill>
                  <a:srgbClr val="C00000"/>
                </a:solidFill>
              </a:rPr>
              <a:t> </a:t>
            </a:r>
            <a:r>
              <a:rPr lang="fr-FR" sz="3600" dirty="0" err="1">
                <a:solidFill>
                  <a:srgbClr val="C00000"/>
                </a:solidFill>
              </a:rPr>
              <a:t>individuals</a:t>
            </a:r>
            <a:r>
              <a:rPr lang="fr-FR" sz="3600" dirty="0">
                <a:solidFill>
                  <a:srgbClr val="C00000"/>
                </a:solidFill>
              </a:rPr>
              <a:t> in a society?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1102788" cy="4817222"/>
          </a:xfrm>
        </p:spPr>
        <p:txBody>
          <a:bodyPr/>
          <a:lstStyle/>
          <a:p>
            <a:pPr marL="457200" indent="-457200"/>
            <a:r>
              <a:rPr lang="fr-FR" dirty="0" err="1"/>
              <a:t>Preference</a:t>
            </a:r>
            <a:r>
              <a:rPr lang="fr-FR" dirty="0"/>
              <a:t> of an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quantized</a:t>
            </a:r>
            <a:r>
              <a:rPr lang="fr-FR" dirty="0"/>
              <a:t> on a </a:t>
            </a:r>
            <a:r>
              <a:rPr lang="fr-FR" dirty="0" err="1"/>
              <a:t>scale</a:t>
            </a:r>
            <a:endParaRPr lang="fr-FR" dirty="0"/>
          </a:p>
          <a:p>
            <a:pPr marL="457200" indent="-457200"/>
            <a:r>
              <a:rPr lang="fr-FR" dirty="0" err="1"/>
              <a:t>Incertainty</a:t>
            </a:r>
            <a:r>
              <a:rPr lang="fr-FR" dirty="0"/>
              <a:t> on </a:t>
            </a:r>
            <a:r>
              <a:rPr lang="fr-FR" dirty="0" err="1"/>
              <a:t>his</a:t>
            </a:r>
            <a:r>
              <a:rPr lang="fr-FR" dirty="0"/>
              <a:t>/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preference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modelled</a:t>
            </a:r>
            <a:r>
              <a:rPr lang="fr-FR" dirty="0"/>
              <a:t> by fluctuations due to </a:t>
            </a:r>
            <a:r>
              <a:rPr lang="fr-FR" dirty="0" err="1"/>
              <a:t>outside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social </a:t>
            </a:r>
            <a:r>
              <a:rPr lang="fr-FR" dirty="0" err="1"/>
              <a:t>unrest</a:t>
            </a:r>
            <a:r>
              <a:rPr lang="fr-FR" dirty="0"/>
              <a:t>, « social </a:t>
            </a:r>
            <a:r>
              <a:rPr lang="fr-FR" dirty="0" err="1"/>
              <a:t>temperature</a:t>
            </a:r>
            <a:r>
              <a:rPr lang="fr-FR" dirty="0"/>
              <a:t> », interaction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others</a:t>
            </a:r>
            <a:r>
              <a:rPr lang="fr-FR" dirty="0"/>
              <a:t>, ….</a:t>
            </a:r>
          </a:p>
          <a:p>
            <a:pPr marL="457200" indent="-457200"/>
            <a:r>
              <a:rPr lang="fr-FR" dirty="0" err="1"/>
              <a:t>Humans</a:t>
            </a:r>
            <a:r>
              <a:rPr lang="fr-FR" dirty="0"/>
              <a:t> vs spins:  in stat </a:t>
            </a:r>
            <a:r>
              <a:rPr lang="fr-FR" dirty="0" err="1" smtClean="0"/>
              <a:t>physics</a:t>
            </a:r>
            <a:r>
              <a:rPr lang="fr-FR" dirty="0" smtClean="0"/>
              <a:t>,  </a:t>
            </a:r>
            <a:r>
              <a:rPr lang="fr-FR" dirty="0" err="1"/>
              <a:t>particularities</a:t>
            </a:r>
            <a:r>
              <a:rPr lang="fr-FR" dirty="0"/>
              <a:t> of </a:t>
            </a:r>
            <a:r>
              <a:rPr lang="fr-FR" dirty="0" err="1"/>
              <a:t>individuals</a:t>
            </a:r>
            <a:r>
              <a:rPr lang="fr-FR" dirty="0"/>
              <a:t> are </a:t>
            </a:r>
            <a:r>
              <a:rPr lang="fr-FR" dirty="0" err="1"/>
              <a:t>washed</a:t>
            </a:r>
            <a:r>
              <a:rPr lang="fr-FR" dirty="0"/>
              <a:t> out in the </a:t>
            </a:r>
            <a:r>
              <a:rPr lang="fr-FR" dirty="0" err="1"/>
              <a:t>averaging</a:t>
            </a:r>
            <a:r>
              <a:rPr lang="fr-FR" dirty="0"/>
              <a:t>.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, dominant </a:t>
            </a:r>
            <a:r>
              <a:rPr lang="fr-FR" dirty="0" err="1"/>
              <a:t>characteristics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the end. </a:t>
            </a:r>
          </a:p>
          <a:p>
            <a:pPr marL="457200" indent="-457200"/>
            <a:r>
              <a:rPr lang="fr-FR" dirty="0"/>
              <a:t>Background on </a:t>
            </a:r>
            <a:r>
              <a:rPr lang="fr-FR" dirty="0" err="1"/>
              <a:t>education</a:t>
            </a:r>
            <a:r>
              <a:rPr lang="fr-FR" dirty="0"/>
              <a:t>, </a:t>
            </a:r>
            <a:r>
              <a:rPr lang="fr-FR" dirty="0" err="1"/>
              <a:t>psychology</a:t>
            </a:r>
            <a:r>
              <a:rPr lang="fr-FR" dirty="0"/>
              <a:t>, </a:t>
            </a:r>
            <a:r>
              <a:rPr lang="fr-FR" dirty="0" err="1"/>
              <a:t>philosophy</a:t>
            </a:r>
            <a:r>
              <a:rPr lang="fr-FR" dirty="0"/>
              <a:t>, </a:t>
            </a:r>
            <a:r>
              <a:rPr lang="fr-FR" dirty="0" err="1"/>
              <a:t>politics</a:t>
            </a:r>
            <a:r>
              <a:rPr lang="fr-FR" dirty="0"/>
              <a:t>, … </a:t>
            </a:r>
            <a:r>
              <a:rPr lang="fr-FR" dirty="0" err="1" smtClean="0"/>
              <a:t>determines</a:t>
            </a:r>
            <a:r>
              <a:rPr lang="fr-FR" dirty="0" smtClean="0"/>
              <a:t> </a:t>
            </a:r>
            <a:r>
              <a:rPr lang="fr-FR" dirty="0"/>
              <a:t>actions of </a:t>
            </a:r>
            <a:r>
              <a:rPr lang="fr-FR" dirty="0" err="1"/>
              <a:t>individuals</a:t>
            </a:r>
            <a:r>
              <a:rPr lang="fr-FR" dirty="0"/>
              <a:t> , not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uniqueness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30"/>
    </mc:Choice>
    <mc:Fallback>
      <p:transition spd="slow" advTm="10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4787" y="144741"/>
            <a:ext cx="11519647" cy="6498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INTERACTION:  </a:t>
            </a:r>
          </a:p>
          <a:p>
            <a:r>
              <a:rPr lang="en-US" dirty="0"/>
              <a:t>Interaction between two individuals is given by</a:t>
            </a:r>
          </a:p>
          <a:p>
            <a:pPr marL="3200400" lvl="7" indent="0">
              <a:buNone/>
            </a:pPr>
            <a:r>
              <a:rPr lang="en-US" sz="3600" dirty="0"/>
              <a:t>E=-</a:t>
            </a:r>
            <a:r>
              <a:rPr lang="en-US" sz="3600" dirty="0" smtClean="0"/>
              <a:t>J (</a:t>
            </a:r>
            <a:r>
              <a:rPr lang="en-US" sz="3600" dirty="0" err="1" smtClean="0"/>
              <a:t>i</a:t>
            </a:r>
            <a:r>
              <a:rPr lang="en-US" sz="3600" dirty="0" smtClean="0"/>
              <a:t> </a:t>
            </a:r>
            <a:r>
              <a:rPr lang="en-US" sz="3600" dirty="0"/>
              <a:t>j </a:t>
            </a:r>
            <a:r>
              <a:rPr lang="en-US" sz="3600" dirty="0" smtClean="0"/>
              <a:t>) </a:t>
            </a:r>
            <a:r>
              <a:rPr lang="en-US" sz="3600" dirty="0"/>
              <a:t>Si </a:t>
            </a:r>
            <a:r>
              <a:rPr lang="en-US" sz="3600" dirty="0" smtClean="0"/>
              <a:t>. </a:t>
            </a:r>
            <a:r>
              <a:rPr lang="en-US" sz="3600" dirty="0" err="1"/>
              <a:t>Sj</a:t>
            </a:r>
            <a:endParaRPr lang="en-US" sz="3600" dirty="0"/>
          </a:p>
          <a:p>
            <a:r>
              <a:rPr lang="en-US" dirty="0"/>
              <a:t>where E is the energy, J the interaction strength.</a:t>
            </a:r>
          </a:p>
          <a:p>
            <a:r>
              <a:rPr lang="en-US" dirty="0"/>
              <a:t>If </a:t>
            </a:r>
            <a:r>
              <a:rPr lang="en-US" dirty="0" smtClean="0"/>
              <a:t>J (</a:t>
            </a:r>
            <a:r>
              <a:rPr lang="en-US" dirty="0" err="1" smtClean="0"/>
              <a:t>i</a:t>
            </a:r>
            <a:r>
              <a:rPr lang="en-US" dirty="0" smtClean="0"/>
              <a:t> j) </a:t>
            </a:r>
            <a:r>
              <a:rPr lang="en-US" dirty="0"/>
              <a:t>&gt;0, then </a:t>
            </a:r>
            <a:r>
              <a:rPr lang="en-US" dirty="0" smtClean="0"/>
              <a:t>the </a:t>
            </a:r>
            <a:r>
              <a:rPr lang="en-US" dirty="0"/>
              <a:t>stable state of the two individuals is when they have the same opinion, namely E&lt;0.  When the individuals do not have the same « sign », then E&gt;0, the situation between two individuals is a conflict. The value of E expresses the degree of conflict. </a:t>
            </a:r>
          </a:p>
          <a:p>
            <a:endParaRPr lang="en-US" dirty="0"/>
          </a:p>
          <a:p>
            <a:r>
              <a:rPr lang="en-US" dirty="0"/>
              <a:t>Interaction between individuals in a society: generalization of the above interaction. It can be short-range or long-range, geometry-dependent, …</a:t>
            </a:r>
          </a:p>
          <a:p>
            <a:r>
              <a:rPr lang="en-US" dirty="0">
                <a:solidFill>
                  <a:srgbClr val="C00000"/>
                </a:solidFill>
              </a:rPr>
              <a:t>BUT </a:t>
            </a:r>
            <a:r>
              <a:rPr lang="en-US" dirty="0"/>
              <a:t>    </a:t>
            </a:r>
            <a:r>
              <a:rPr lang="en-US" sz="3200" dirty="0" smtClean="0"/>
              <a:t>J(</a:t>
            </a:r>
            <a:r>
              <a:rPr lang="en-US" sz="3200" dirty="0" err="1" smtClean="0"/>
              <a:t>i</a:t>
            </a:r>
            <a:r>
              <a:rPr lang="en-US" sz="3200" dirty="0" smtClean="0"/>
              <a:t> j) </a:t>
            </a:r>
            <a:r>
              <a:rPr lang="en-US" dirty="0" smtClean="0"/>
              <a:t>   can </a:t>
            </a:r>
            <a:r>
              <a:rPr lang="en-US" dirty="0"/>
              <a:t>be different </a:t>
            </a:r>
            <a:r>
              <a:rPr lang="en-US" dirty="0" smtClean="0"/>
              <a:t>from    </a:t>
            </a:r>
            <a:r>
              <a:rPr lang="en-US" sz="3200" dirty="0" smtClean="0"/>
              <a:t>J(j </a:t>
            </a:r>
            <a:r>
              <a:rPr lang="en-US" sz="3200" dirty="0" err="1" smtClean="0"/>
              <a:t>i</a:t>
            </a:r>
            <a:r>
              <a:rPr lang="en-US" sz="3200" dirty="0" smtClean="0"/>
              <a:t>)</a:t>
            </a:r>
            <a:endParaRPr lang="en-US" sz="3200" dirty="0"/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36"/>
    </mc:Choice>
    <mc:Fallback>
      <p:transition spd="slow" advTm="11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Social </a:t>
            </a:r>
            <a:r>
              <a:rPr lang="fr-FR" b="1" dirty="0" err="1">
                <a:solidFill>
                  <a:srgbClr val="C00000"/>
                </a:solidFill>
              </a:rPr>
              <a:t>temperature</a:t>
            </a:r>
            <a:r>
              <a:rPr lang="fr-FR" b="1" dirty="0">
                <a:solidFill>
                  <a:srgbClr val="C00000"/>
                </a:solidFill>
              </a:rPr>
              <a:t> 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Social </a:t>
            </a:r>
            <a:r>
              <a:rPr lang="fr-FR" dirty="0" err="1"/>
              <a:t>temperature</a:t>
            </a:r>
            <a:r>
              <a:rPr lang="fr-FR" dirty="0"/>
              <a:t> T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smtClean="0"/>
              <a:t>expresses </a:t>
            </a:r>
            <a:r>
              <a:rPr lang="fr-FR" dirty="0"/>
              <a:t>the </a:t>
            </a:r>
            <a:r>
              <a:rPr lang="fr-FR" dirty="0" err="1"/>
              <a:t>degree</a:t>
            </a:r>
            <a:r>
              <a:rPr lang="fr-FR" dirty="0"/>
              <a:t> of social perturbation or social ambiance, social pressure (</a:t>
            </a:r>
            <a:r>
              <a:rPr lang="fr-FR" dirty="0" err="1"/>
              <a:t>political</a:t>
            </a:r>
            <a:r>
              <a:rPr lang="fr-FR" dirty="0"/>
              <a:t>, </a:t>
            </a:r>
            <a:r>
              <a:rPr lang="fr-FR" dirty="0" err="1"/>
              <a:t>economic</a:t>
            </a:r>
            <a:r>
              <a:rPr lang="fr-FR" dirty="0"/>
              <a:t>, </a:t>
            </a:r>
            <a:r>
              <a:rPr lang="fr-FR" dirty="0" err="1"/>
              <a:t>security</a:t>
            </a:r>
            <a:r>
              <a:rPr lang="fr-FR" dirty="0"/>
              <a:t>, …). T </a:t>
            </a:r>
            <a:r>
              <a:rPr lang="fr-FR" dirty="0" err="1"/>
              <a:t>acts</a:t>
            </a:r>
            <a:r>
              <a:rPr lang="fr-FR" dirty="0"/>
              <a:t> on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as </a:t>
            </a:r>
            <a:r>
              <a:rPr lang="fr-FR" dirty="0" err="1"/>
              <a:t>follows</a:t>
            </a:r>
            <a:r>
              <a:rPr lang="fr-FR" dirty="0"/>
              <a:t>: if T=0 (no perturbation),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or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highest</a:t>
            </a:r>
            <a:r>
              <a:rPr lang="fr-FR" dirty="0"/>
              <a:t> spirit (maximum value of S). </a:t>
            </a:r>
            <a:r>
              <a:rPr lang="fr-FR" dirty="0" err="1"/>
              <a:t>At</a:t>
            </a:r>
            <a:r>
              <a:rPr lang="fr-FR" dirty="0"/>
              <a:t> a </a:t>
            </a:r>
            <a:r>
              <a:rPr lang="fr-FR" dirty="0" err="1"/>
              <a:t>finite</a:t>
            </a:r>
            <a:r>
              <a:rPr lang="fr-FR" dirty="0"/>
              <a:t> T, the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feels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unease</a:t>
            </a:r>
            <a:r>
              <a:rPr lang="fr-FR" dirty="0"/>
              <a:t>. T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acts</a:t>
            </a:r>
            <a:r>
              <a:rPr lang="fr-FR" dirty="0"/>
              <a:t> as a </a:t>
            </a:r>
            <a:r>
              <a:rPr lang="fr-FR" dirty="0" err="1"/>
              <a:t>disordering</a:t>
            </a:r>
            <a:r>
              <a:rPr lang="fr-FR" dirty="0"/>
              <a:t> factor.</a:t>
            </a:r>
          </a:p>
          <a:p>
            <a:r>
              <a:rPr lang="fr-FR" dirty="0" err="1"/>
              <a:t>Individual</a:t>
            </a:r>
            <a:r>
              <a:rPr lang="fr-FR" dirty="0"/>
              <a:t> state </a:t>
            </a:r>
            <a:r>
              <a:rPr lang="fr-FR" dirty="0" err="1"/>
              <a:t>depends</a:t>
            </a:r>
            <a:r>
              <a:rPr lang="fr-FR" dirty="0"/>
              <a:t> </a:t>
            </a:r>
            <a:r>
              <a:rPr lang="fr-FR" dirty="0" err="1"/>
              <a:t>therefore</a:t>
            </a:r>
            <a:r>
              <a:rPr lang="fr-FR" dirty="0"/>
              <a:t> on the ratio J/T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sz="2400" dirty="0"/>
              <a:t>(   J   </a:t>
            </a:r>
            <a:r>
              <a:rPr lang="fr-FR" sz="2400" dirty="0" err="1"/>
              <a:t>favors</a:t>
            </a:r>
            <a:r>
              <a:rPr lang="fr-FR" sz="2400" dirty="0"/>
              <a:t> collective </a:t>
            </a:r>
            <a:r>
              <a:rPr lang="fr-FR" sz="2400" dirty="0" err="1"/>
              <a:t>ordering</a:t>
            </a:r>
            <a:r>
              <a:rPr lang="fr-FR" sz="2400" dirty="0"/>
              <a:t> </a:t>
            </a:r>
            <a:r>
              <a:rPr lang="fr-FR" sz="2400" dirty="0" err="1"/>
              <a:t>while</a:t>
            </a:r>
            <a:r>
              <a:rPr lang="fr-FR" sz="2400" dirty="0"/>
              <a:t>  T  </a:t>
            </a:r>
            <a:r>
              <a:rPr lang="fr-FR" sz="2400" dirty="0" err="1"/>
              <a:t>represents</a:t>
            </a:r>
            <a:r>
              <a:rPr lang="fr-FR" sz="2400" dirty="0"/>
              <a:t> social perturbation   ).  </a:t>
            </a:r>
          </a:p>
          <a:p>
            <a:r>
              <a:rPr lang="fr-FR" dirty="0"/>
              <a:t>Time-</a:t>
            </a:r>
            <a:r>
              <a:rPr lang="fr-FR" dirty="0" err="1"/>
              <a:t>average</a:t>
            </a:r>
            <a:r>
              <a:rPr lang="fr-FR" dirty="0"/>
              <a:t>, </a:t>
            </a:r>
            <a:r>
              <a:rPr lang="fr-FR" dirty="0" err="1"/>
              <a:t>space-average</a:t>
            </a:r>
            <a:r>
              <a:rPr lang="fr-FR" dirty="0"/>
              <a:t> over </a:t>
            </a:r>
            <a:r>
              <a:rPr lang="fr-FR" dirty="0" err="1"/>
              <a:t>individual</a:t>
            </a:r>
            <a:r>
              <a:rPr lang="fr-FR" dirty="0"/>
              <a:t> states: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 in macro-</a:t>
            </a:r>
            <a:r>
              <a:rPr lang="fr-FR" dirty="0" err="1"/>
              <a:t>properties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8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84"/>
    </mc:Choice>
    <mc:Fallback>
      <p:transition spd="slow" advTm="11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70104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Intra-group &amp; inter-group couplings</a:t>
            </a:r>
            <a:endParaRPr dirty="0"/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b="0" dirty="0" smtClean="0">
              <a:solidFill>
                <a:schemeClr val="accent1"/>
              </a:solidFill>
              <a:latin typeface="Berlin Sans FB" pitchFamily="34" charset="0"/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0" smtClean="0">
                <a:solidFill>
                  <a:schemeClr val="accent1"/>
                </a:solidFill>
                <a:latin typeface="Berlin Sans FB" pitchFamily="34" charset="0"/>
              </a:rPr>
              <a:t>diep,kaufman &amp; kaufman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8A09BC6-47D9-4CB1-BD78-282A08D92661}" type="slidenum">
              <a:rPr lang="en-US" altLang="en-US" b="0" smtClean="0">
                <a:latin typeface="Berlin Sans FB" pitchFamily="34" charset="0"/>
              </a:rPr>
              <a:pPr/>
              <a:t>7</a:t>
            </a:fld>
            <a:endParaRPr lang="en-US" altLang="en-US" b="0" smtClean="0">
              <a:latin typeface="Berlin Sans FB" pitchFamily="34" charset="0"/>
            </a:endParaRPr>
          </a:p>
        </p:txBody>
      </p:sp>
      <p:cxnSp>
        <p:nvCxnSpPr>
          <p:cNvPr id="14342" name="Straight Arrow Connector 63"/>
          <p:cNvCxnSpPr>
            <a:cxnSpLocks noChangeShapeType="1"/>
          </p:cNvCxnSpPr>
          <p:nvPr/>
        </p:nvCxnSpPr>
        <p:spPr bwMode="auto">
          <a:xfrm>
            <a:off x="13487400" y="3206750"/>
            <a:ext cx="914400" cy="914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3124200" y="1219200"/>
            <a:ext cx="5791200" cy="5029200"/>
            <a:chOff x="1600200" y="1143000"/>
            <a:chExt cx="5791200" cy="5029200"/>
          </a:xfrm>
        </p:grpSpPr>
        <p:pic>
          <p:nvPicPr>
            <p:cNvPr id="14365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143000"/>
              <a:ext cx="5791200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379" name="Straight Connector 40"/>
            <p:cNvCxnSpPr>
              <a:cxnSpLocks noChangeShapeType="1"/>
            </p:cNvCxnSpPr>
            <p:nvPr/>
          </p:nvCxnSpPr>
          <p:spPr bwMode="auto">
            <a:xfrm flipV="1">
              <a:off x="2178803" y="3297742"/>
              <a:ext cx="1157207" cy="2323951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1" name="Straight Connector 21"/>
            <p:cNvCxnSpPr>
              <a:cxnSpLocks noChangeShapeType="1"/>
            </p:cNvCxnSpPr>
            <p:nvPr/>
          </p:nvCxnSpPr>
          <p:spPr bwMode="auto">
            <a:xfrm>
              <a:off x="2344118" y="2255971"/>
              <a:ext cx="1405180" cy="2404087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2" name="Straight Connector 46"/>
            <p:cNvCxnSpPr>
              <a:cxnSpLocks noChangeShapeType="1"/>
            </p:cNvCxnSpPr>
            <p:nvPr/>
          </p:nvCxnSpPr>
          <p:spPr bwMode="auto">
            <a:xfrm flipV="1">
              <a:off x="2178803" y="2416243"/>
              <a:ext cx="1157207" cy="3205449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67" name="Straight Connector 10"/>
            <p:cNvCxnSpPr>
              <a:cxnSpLocks noChangeShapeType="1"/>
            </p:cNvCxnSpPr>
            <p:nvPr/>
          </p:nvCxnSpPr>
          <p:spPr bwMode="auto">
            <a:xfrm>
              <a:off x="2592091" y="3048000"/>
              <a:ext cx="3223647" cy="1522588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68" name="Straight Connector 12"/>
            <p:cNvCxnSpPr>
              <a:cxnSpLocks noChangeShapeType="1"/>
            </p:cNvCxnSpPr>
            <p:nvPr/>
          </p:nvCxnSpPr>
          <p:spPr bwMode="auto">
            <a:xfrm flipH="1" flipV="1">
              <a:off x="5319793" y="2977197"/>
              <a:ext cx="495946" cy="1682861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69" name="Straight Connector 14"/>
            <p:cNvCxnSpPr>
              <a:cxnSpLocks noChangeShapeType="1"/>
            </p:cNvCxnSpPr>
            <p:nvPr/>
          </p:nvCxnSpPr>
          <p:spPr bwMode="auto">
            <a:xfrm flipV="1">
              <a:off x="5815738" y="2057400"/>
              <a:ext cx="330630" cy="2602660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0" name="Straight Connector 16"/>
            <p:cNvCxnSpPr>
              <a:cxnSpLocks noChangeShapeType="1"/>
            </p:cNvCxnSpPr>
            <p:nvPr/>
          </p:nvCxnSpPr>
          <p:spPr bwMode="auto">
            <a:xfrm>
              <a:off x="2344118" y="2255971"/>
              <a:ext cx="165315" cy="2564359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2" name="Straight Connector 23"/>
            <p:cNvCxnSpPr>
              <a:cxnSpLocks noChangeShapeType="1"/>
            </p:cNvCxnSpPr>
            <p:nvPr/>
          </p:nvCxnSpPr>
          <p:spPr bwMode="auto">
            <a:xfrm flipH="1">
              <a:off x="4741189" y="2057400"/>
              <a:ext cx="826576" cy="2762930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3" name="Straight Connector 25"/>
            <p:cNvCxnSpPr>
              <a:cxnSpLocks noChangeShapeType="1"/>
            </p:cNvCxnSpPr>
            <p:nvPr/>
          </p:nvCxnSpPr>
          <p:spPr bwMode="auto">
            <a:xfrm flipH="1">
              <a:off x="4495799" y="2057400"/>
              <a:ext cx="1071966" cy="2602659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4" name="Straight Connector 27"/>
            <p:cNvCxnSpPr>
              <a:cxnSpLocks noChangeShapeType="1"/>
            </p:cNvCxnSpPr>
            <p:nvPr/>
          </p:nvCxnSpPr>
          <p:spPr bwMode="auto">
            <a:xfrm flipH="1" flipV="1">
              <a:off x="2509433" y="3137469"/>
              <a:ext cx="2231756" cy="1682861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5" name="Straight Connector 30"/>
            <p:cNvCxnSpPr>
              <a:cxnSpLocks noChangeShapeType="1"/>
            </p:cNvCxnSpPr>
            <p:nvPr/>
          </p:nvCxnSpPr>
          <p:spPr bwMode="auto">
            <a:xfrm flipV="1">
              <a:off x="5031782" y="2255971"/>
              <a:ext cx="1941163" cy="3365722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6" name="Straight Connector 32"/>
            <p:cNvCxnSpPr>
              <a:cxnSpLocks noChangeShapeType="1"/>
            </p:cNvCxnSpPr>
            <p:nvPr/>
          </p:nvCxnSpPr>
          <p:spPr bwMode="auto">
            <a:xfrm flipH="1" flipV="1">
              <a:off x="6002363" y="3137469"/>
              <a:ext cx="639951" cy="2243814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7" name="Straight Connector 36"/>
            <p:cNvCxnSpPr>
              <a:cxnSpLocks noChangeShapeType="1"/>
            </p:cNvCxnSpPr>
            <p:nvPr/>
          </p:nvCxnSpPr>
          <p:spPr bwMode="auto">
            <a:xfrm flipV="1">
              <a:off x="6642315" y="2255971"/>
              <a:ext cx="330630" cy="2724632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78" name="Straight Connector 38"/>
            <p:cNvCxnSpPr>
              <a:cxnSpLocks noChangeShapeType="1"/>
            </p:cNvCxnSpPr>
            <p:nvPr/>
          </p:nvCxnSpPr>
          <p:spPr bwMode="auto">
            <a:xfrm flipH="1">
              <a:off x="5031783" y="2255971"/>
              <a:ext cx="1941162" cy="3365720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0" name="Straight Connector 42"/>
            <p:cNvCxnSpPr>
              <a:cxnSpLocks noChangeShapeType="1"/>
            </p:cNvCxnSpPr>
            <p:nvPr/>
          </p:nvCxnSpPr>
          <p:spPr bwMode="auto">
            <a:xfrm>
              <a:off x="4079928" y="1600199"/>
              <a:ext cx="661261" cy="3059859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1" name="Straight Connector 44"/>
            <p:cNvCxnSpPr>
              <a:cxnSpLocks noChangeShapeType="1"/>
            </p:cNvCxnSpPr>
            <p:nvPr/>
          </p:nvCxnSpPr>
          <p:spPr bwMode="auto">
            <a:xfrm flipH="1">
              <a:off x="3914613" y="2496380"/>
              <a:ext cx="826576" cy="3285585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83" name="Straight Connector 48"/>
            <p:cNvCxnSpPr>
              <a:cxnSpLocks noChangeShapeType="1"/>
            </p:cNvCxnSpPr>
            <p:nvPr/>
          </p:nvCxnSpPr>
          <p:spPr bwMode="auto">
            <a:xfrm flipH="1">
              <a:off x="3046708" y="2057400"/>
              <a:ext cx="84316" cy="3564293"/>
            </a:xfrm>
            <a:prstGeom prst="lin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363" name="TextBox 51"/>
            <p:cNvSpPr txBox="1">
              <a:spLocks noChangeArrowheads="1"/>
            </p:cNvSpPr>
            <p:nvPr/>
          </p:nvSpPr>
          <p:spPr bwMode="auto">
            <a:xfrm>
              <a:off x="6400800" y="1625025"/>
              <a:ext cx="457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200" b="0">
                  <a:solidFill>
                    <a:srgbClr val="0070C0"/>
                  </a:solidFill>
                  <a:latin typeface="Berlin Sans FB" pitchFamily="34" charset="0"/>
                </a:rPr>
                <a:t>J1</a:t>
              </a:r>
            </a:p>
          </p:txBody>
        </p:sp>
        <p:sp>
          <p:nvSpPr>
            <p:cNvPr id="14364" name="TextBox 52"/>
            <p:cNvSpPr txBox="1">
              <a:spLocks noChangeArrowheads="1"/>
            </p:cNvSpPr>
            <p:nvPr/>
          </p:nvSpPr>
          <p:spPr bwMode="auto">
            <a:xfrm>
              <a:off x="2514600" y="5511225"/>
              <a:ext cx="61642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200" b="0">
                  <a:solidFill>
                    <a:srgbClr val="0070C0"/>
                  </a:solidFill>
                  <a:latin typeface="Berlin Sans FB" pitchFamily="34" charset="0"/>
                </a:rPr>
                <a:t>J2</a:t>
              </a:r>
            </a:p>
          </p:txBody>
        </p:sp>
        <p:grpSp>
          <p:nvGrpSpPr>
            <p:cNvPr id="14355" name="Group 102"/>
            <p:cNvGrpSpPr>
              <a:grpSpLocks/>
            </p:cNvGrpSpPr>
            <p:nvPr/>
          </p:nvGrpSpPr>
          <p:grpSpPr bwMode="auto">
            <a:xfrm>
              <a:off x="1600200" y="1219200"/>
              <a:ext cx="1488666" cy="868978"/>
              <a:chOff x="304800" y="3352800"/>
              <a:chExt cx="1488666" cy="868978"/>
            </a:xfrm>
          </p:grpSpPr>
          <p:grpSp>
            <p:nvGrpSpPr>
              <p:cNvPr id="14356" name="Group 101"/>
              <p:cNvGrpSpPr>
                <a:grpSpLocks/>
              </p:cNvGrpSpPr>
              <p:nvPr/>
            </p:nvGrpSpPr>
            <p:grpSpPr bwMode="auto">
              <a:xfrm>
                <a:off x="304800" y="3352800"/>
                <a:ext cx="1488666" cy="400110"/>
                <a:chOff x="304800" y="2819400"/>
                <a:chExt cx="1488666" cy="400110"/>
              </a:xfrm>
            </p:grpSpPr>
            <p:cxnSp>
              <p:nvCxnSpPr>
                <p:cNvPr id="14360" name="Straight Connector 92"/>
                <p:cNvCxnSpPr>
                  <a:cxnSpLocks noChangeShapeType="1"/>
                </p:cNvCxnSpPr>
                <p:nvPr/>
              </p:nvCxnSpPr>
              <p:spPr bwMode="auto">
                <a:xfrm>
                  <a:off x="342900" y="2819400"/>
                  <a:ext cx="1219200" cy="0"/>
                </a:xfrm>
                <a:prstGeom prst="line">
                  <a:avLst/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361" name="TextBox 93"/>
                <p:cNvSpPr txBox="1">
                  <a:spLocks noChangeArrowheads="1"/>
                </p:cNvSpPr>
                <p:nvPr/>
              </p:nvSpPr>
              <p:spPr bwMode="auto">
                <a:xfrm>
                  <a:off x="304800" y="2819400"/>
                  <a:ext cx="148866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altLang="en-US" sz="2000" b="0">
                      <a:solidFill>
                        <a:srgbClr val="0070C0"/>
                      </a:solidFill>
                      <a:latin typeface="Berlin Sans FB" pitchFamily="34" charset="0"/>
                    </a:rPr>
                    <a:t>Intra-group</a:t>
                  </a:r>
                </a:p>
              </p:txBody>
            </p:sp>
          </p:grpSp>
          <p:grpSp>
            <p:nvGrpSpPr>
              <p:cNvPr id="14357" name="Group 100"/>
              <p:cNvGrpSpPr>
                <a:grpSpLocks/>
              </p:cNvGrpSpPr>
              <p:nvPr/>
            </p:nvGrpSpPr>
            <p:grpSpPr bwMode="auto">
              <a:xfrm>
                <a:off x="304800" y="3810000"/>
                <a:ext cx="1488666" cy="411778"/>
                <a:chOff x="304800" y="3733800"/>
                <a:chExt cx="1488666" cy="411778"/>
              </a:xfrm>
            </p:grpSpPr>
            <p:cxnSp>
              <p:nvCxnSpPr>
                <p:cNvPr id="14358" name="Straight Connector 91"/>
                <p:cNvCxnSpPr>
                  <a:cxnSpLocks noChangeShapeType="1"/>
                </p:cNvCxnSpPr>
                <p:nvPr/>
              </p:nvCxnSpPr>
              <p:spPr bwMode="auto">
                <a:xfrm>
                  <a:off x="342900" y="3733800"/>
                  <a:ext cx="1219200" cy="0"/>
                </a:xfrm>
                <a:prstGeom prst="line">
                  <a:avLst/>
                </a:prstGeom>
                <a:noFill/>
                <a:ln w="28575" algn="ctr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359" name="TextBox 94"/>
                <p:cNvSpPr txBox="1">
                  <a:spLocks noChangeArrowheads="1"/>
                </p:cNvSpPr>
                <p:nvPr/>
              </p:nvSpPr>
              <p:spPr bwMode="auto">
                <a:xfrm>
                  <a:off x="304800" y="3745468"/>
                  <a:ext cx="148866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altLang="en-US" sz="2000" b="0">
                      <a:solidFill>
                        <a:srgbClr val="C00000"/>
                      </a:solidFill>
                      <a:latin typeface="Berlin Sans FB" pitchFamily="34" charset="0"/>
                    </a:rPr>
                    <a:t>Inter-group</a:t>
                  </a: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1600200" y="2252747"/>
            <a:ext cx="1668532" cy="1295401"/>
            <a:chOff x="76200" y="2252746"/>
            <a:chExt cx="1668532" cy="1295401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6200" y="2252746"/>
              <a:ext cx="1658603" cy="1295401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charset="0"/>
              </a:endParaRPr>
            </a:p>
          </p:txBody>
        </p:sp>
        <p:grpSp>
          <p:nvGrpSpPr>
            <p:cNvPr id="61" name="Group 81"/>
            <p:cNvGrpSpPr>
              <a:grpSpLocks/>
            </p:cNvGrpSpPr>
            <p:nvPr/>
          </p:nvGrpSpPr>
          <p:grpSpPr bwMode="auto">
            <a:xfrm rot="16200000">
              <a:off x="612315" y="2114636"/>
              <a:ext cx="714707" cy="1550126"/>
              <a:chOff x="7086603" y="1541847"/>
              <a:chExt cx="1219208" cy="2228830"/>
            </a:xfrm>
          </p:grpSpPr>
          <p:sp>
            <p:nvSpPr>
              <p:cNvPr id="62" name="Oval 80"/>
              <p:cNvSpPr>
                <a:spLocks noChangeArrowheads="1"/>
              </p:cNvSpPr>
              <p:nvPr/>
            </p:nvSpPr>
            <p:spPr bwMode="auto">
              <a:xfrm>
                <a:off x="7848610" y="3224877"/>
                <a:ext cx="457201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Oval 58"/>
              <p:cNvSpPr>
                <a:spLocks noChangeArrowheads="1"/>
              </p:cNvSpPr>
              <p:nvPr/>
            </p:nvSpPr>
            <p:spPr bwMode="auto">
              <a:xfrm>
                <a:off x="7086603" y="1587790"/>
                <a:ext cx="457201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Curved Right Arrow 66"/>
              <p:cNvSpPr>
                <a:spLocks noChangeArrowheads="1"/>
              </p:cNvSpPr>
              <p:nvPr/>
            </p:nvSpPr>
            <p:spPr bwMode="auto">
              <a:xfrm rot="20038732">
                <a:off x="7176318" y="1814277"/>
                <a:ext cx="533401" cy="1956400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/>
              </a:p>
            </p:txBody>
          </p:sp>
          <p:sp>
            <p:nvSpPr>
              <p:cNvPr id="65" name="Curved Right Arrow 67"/>
              <p:cNvSpPr>
                <a:spLocks noChangeArrowheads="1"/>
              </p:cNvSpPr>
              <p:nvPr/>
            </p:nvSpPr>
            <p:spPr bwMode="auto">
              <a:xfrm rot="20038732" flipH="1" flipV="1">
                <a:off x="7751300" y="1541847"/>
                <a:ext cx="533401" cy="1956400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TextBox 77"/>
              <p:cNvSpPr txBox="1">
                <a:spLocks noChangeArrowheads="1"/>
              </p:cNvSpPr>
              <p:nvPr/>
            </p:nvSpPr>
            <p:spPr bwMode="auto">
              <a:xfrm rot="5400000">
                <a:off x="7431658" y="2127309"/>
                <a:ext cx="802834" cy="892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 b="0" dirty="0">
                    <a:solidFill>
                      <a:schemeClr val="bg2"/>
                    </a:solidFill>
                    <a:latin typeface="Berlin Sans FB" pitchFamily="34" charset="0"/>
                  </a:rPr>
                  <a:t>J1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8382001" y="3038120"/>
            <a:ext cx="2174879" cy="2274400"/>
            <a:chOff x="6705600" y="3038120"/>
            <a:chExt cx="2174879" cy="22744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6705600" y="3038120"/>
              <a:ext cx="2174879" cy="2274400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charset="0"/>
              </a:endParaRPr>
            </a:p>
          </p:txBody>
        </p:sp>
        <p:grpSp>
          <p:nvGrpSpPr>
            <p:cNvPr id="14347" name="Group 81"/>
            <p:cNvGrpSpPr>
              <a:grpSpLocks/>
            </p:cNvGrpSpPr>
            <p:nvPr/>
          </p:nvGrpSpPr>
          <p:grpSpPr bwMode="auto">
            <a:xfrm>
              <a:off x="6885664" y="3065845"/>
              <a:ext cx="1877336" cy="2228830"/>
              <a:chOff x="6809464" y="1541845"/>
              <a:chExt cx="1877336" cy="2228830"/>
            </a:xfrm>
          </p:grpSpPr>
          <p:sp>
            <p:nvSpPr>
              <p:cNvPr id="14348" name="Oval 80"/>
              <p:cNvSpPr>
                <a:spLocks noChangeArrowheads="1"/>
              </p:cNvSpPr>
              <p:nvPr/>
            </p:nvSpPr>
            <p:spPr bwMode="auto">
              <a:xfrm>
                <a:off x="7848600" y="3224875"/>
                <a:ext cx="457200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49" name="Oval 58"/>
              <p:cNvSpPr>
                <a:spLocks noChangeArrowheads="1"/>
              </p:cNvSpPr>
              <p:nvPr/>
            </p:nvSpPr>
            <p:spPr bwMode="auto">
              <a:xfrm>
                <a:off x="7086600" y="1587788"/>
                <a:ext cx="457200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0" name="Curved Right Arrow 66"/>
              <p:cNvSpPr>
                <a:spLocks noChangeArrowheads="1"/>
              </p:cNvSpPr>
              <p:nvPr/>
            </p:nvSpPr>
            <p:spPr bwMode="auto">
              <a:xfrm rot="-1561268">
                <a:off x="7176311" y="1814276"/>
                <a:ext cx="533400" cy="1956399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rgbClr val="C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1" name="Curved Right Arrow 67"/>
              <p:cNvSpPr>
                <a:spLocks noChangeArrowheads="1"/>
              </p:cNvSpPr>
              <p:nvPr/>
            </p:nvSpPr>
            <p:spPr bwMode="auto">
              <a:xfrm rot="-1561268" flipH="1" flipV="1">
                <a:off x="7751296" y="1541845"/>
                <a:ext cx="533400" cy="1956399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rgbClr val="C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52" name="TextBox 77"/>
              <p:cNvSpPr txBox="1">
                <a:spLocks noChangeArrowheads="1"/>
              </p:cNvSpPr>
              <p:nvPr/>
            </p:nvSpPr>
            <p:spPr bwMode="auto">
              <a:xfrm>
                <a:off x="7924800" y="2039783"/>
                <a:ext cx="7620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200" b="0" dirty="0">
                    <a:solidFill>
                      <a:srgbClr val="0070C0"/>
                    </a:solidFill>
                    <a:latin typeface="Berlin Sans FB" pitchFamily="34" charset="0"/>
                  </a:rPr>
                  <a:t>K12</a:t>
                </a:r>
              </a:p>
            </p:txBody>
          </p:sp>
          <p:sp>
            <p:nvSpPr>
              <p:cNvPr id="14353" name="TextBox 78"/>
              <p:cNvSpPr txBox="1">
                <a:spLocks noChangeArrowheads="1"/>
              </p:cNvSpPr>
              <p:nvPr/>
            </p:nvSpPr>
            <p:spPr bwMode="auto">
              <a:xfrm>
                <a:off x="6809464" y="2651083"/>
                <a:ext cx="7620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200" b="0">
                    <a:solidFill>
                      <a:srgbClr val="0070C0"/>
                    </a:solidFill>
                    <a:latin typeface="Berlin Sans FB" pitchFamily="34" charset="0"/>
                  </a:rPr>
                  <a:t>K21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922798" y="4648201"/>
            <a:ext cx="1658603" cy="1295401"/>
            <a:chOff x="474997" y="4648200"/>
            <a:chExt cx="1658603" cy="1295401"/>
          </a:xfrm>
        </p:grpSpPr>
        <p:sp>
          <p:nvSpPr>
            <p:cNvPr id="70" name="Rounded Rectangle 69"/>
            <p:cNvSpPr/>
            <p:nvPr/>
          </p:nvSpPr>
          <p:spPr bwMode="auto">
            <a:xfrm>
              <a:off x="474997" y="4648200"/>
              <a:ext cx="1658603" cy="1295401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Arial" charset="0"/>
              </a:endParaRPr>
            </a:p>
          </p:txBody>
        </p:sp>
        <p:grpSp>
          <p:nvGrpSpPr>
            <p:cNvPr id="74" name="Group 81"/>
            <p:cNvGrpSpPr>
              <a:grpSpLocks/>
            </p:cNvGrpSpPr>
            <p:nvPr/>
          </p:nvGrpSpPr>
          <p:grpSpPr bwMode="auto">
            <a:xfrm rot="16200000">
              <a:off x="951110" y="4611491"/>
              <a:ext cx="714707" cy="1550126"/>
              <a:chOff x="7086603" y="1541847"/>
              <a:chExt cx="1219208" cy="2228830"/>
            </a:xfrm>
          </p:grpSpPr>
          <p:sp>
            <p:nvSpPr>
              <p:cNvPr id="75" name="Oval 80"/>
              <p:cNvSpPr>
                <a:spLocks noChangeArrowheads="1"/>
              </p:cNvSpPr>
              <p:nvPr/>
            </p:nvSpPr>
            <p:spPr bwMode="auto">
              <a:xfrm>
                <a:off x="7848610" y="3224877"/>
                <a:ext cx="457201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Oval 58"/>
              <p:cNvSpPr>
                <a:spLocks noChangeArrowheads="1"/>
              </p:cNvSpPr>
              <p:nvPr/>
            </p:nvSpPr>
            <p:spPr bwMode="auto">
              <a:xfrm>
                <a:off x="7086603" y="1587790"/>
                <a:ext cx="457201" cy="469612"/>
              </a:xfrm>
              <a:prstGeom prst="ellipse">
                <a:avLst/>
              </a:prstGeom>
              <a:solidFill>
                <a:srgbClr val="9393FF"/>
              </a:solidFill>
              <a:ln w="9525" algn="ctr">
                <a:solidFill>
                  <a:srgbClr val="CDE9EB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Curved Right Arrow 66"/>
              <p:cNvSpPr>
                <a:spLocks noChangeArrowheads="1"/>
              </p:cNvSpPr>
              <p:nvPr/>
            </p:nvSpPr>
            <p:spPr bwMode="auto">
              <a:xfrm rot="20038732">
                <a:off x="7176318" y="1814277"/>
                <a:ext cx="533401" cy="1956400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/>
              </a:p>
            </p:txBody>
          </p:sp>
          <p:sp>
            <p:nvSpPr>
              <p:cNvPr id="78" name="Curved Right Arrow 67"/>
              <p:cNvSpPr>
                <a:spLocks noChangeArrowheads="1"/>
              </p:cNvSpPr>
              <p:nvPr/>
            </p:nvSpPr>
            <p:spPr bwMode="auto">
              <a:xfrm rot="20038732" flipH="1" flipV="1">
                <a:off x="7751300" y="1541847"/>
                <a:ext cx="533401" cy="1956400"/>
              </a:xfrm>
              <a:prstGeom prst="curvedRightArrow">
                <a:avLst>
                  <a:gd name="adj1" fmla="val 25012"/>
                  <a:gd name="adj2" fmla="val 50008"/>
                  <a:gd name="adj3" fmla="val 25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solidFill>
                  <a:schemeClr val="accent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TextBox 77"/>
              <p:cNvSpPr txBox="1">
                <a:spLocks noChangeArrowheads="1"/>
              </p:cNvSpPr>
              <p:nvPr/>
            </p:nvSpPr>
            <p:spPr bwMode="auto">
              <a:xfrm rot="5400000">
                <a:off x="7431658" y="2127309"/>
                <a:ext cx="802834" cy="892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2800" b="0" dirty="0">
                    <a:solidFill>
                      <a:schemeClr val="bg2"/>
                    </a:solidFill>
                    <a:latin typeface="Berlin Sans FB" pitchFamily="34" charset="0"/>
                  </a:rPr>
                  <a:t>J2</a:t>
                </a:r>
              </a:p>
            </p:txBody>
          </p:sp>
        </p:grp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7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08"/>
    </mc:Choice>
    <mc:Fallback>
      <p:transition spd="slow" advTm="6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118533"/>
            <a:ext cx="9753600" cy="6587067"/>
          </a:xfrm>
        </p:spPr>
        <p:txBody>
          <a:bodyPr/>
          <a:lstStyle/>
          <a:p>
            <a:pPr algn="l"/>
            <a:r>
              <a:rPr lang="fr-FR" dirty="0" err="1" smtClean="0"/>
              <a:t>Mean</a:t>
            </a:r>
            <a:r>
              <a:rPr lang="fr-FR" dirty="0" smtClean="0"/>
              <a:t>-Field Equations: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51" y="118533"/>
            <a:ext cx="7365999" cy="4064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857" y="4329507"/>
            <a:ext cx="8185751" cy="15632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23"/>
    </mc:Choice>
    <mc:Fallback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52600" y="712513"/>
            <a:ext cx="9656298" cy="6158934"/>
          </a:xfrm>
        </p:spPr>
        <p:txBody>
          <a:bodyPr/>
          <a:lstStyle/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algn="l"/>
            <a:endParaRPr lang="fr-FR" b="1" dirty="0" smtClean="0"/>
          </a:p>
          <a:p>
            <a:pPr algn="l"/>
            <a:r>
              <a:rPr lang="fr-FR" b="1" dirty="0" smtClean="0"/>
              <a:t>Oscillations: 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233" y="5460396"/>
            <a:ext cx="4419600" cy="10840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243" y="3381140"/>
            <a:ext cx="5640036" cy="17657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602" y="1200259"/>
            <a:ext cx="5538414" cy="1867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422" y="112542"/>
            <a:ext cx="10529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 smtClean="0">
                <a:solidFill>
                  <a:srgbClr val="C00000"/>
                </a:solidFill>
              </a:rPr>
              <a:t>Mean</a:t>
            </a:r>
            <a:r>
              <a:rPr lang="fr-FR" sz="3200" b="1" dirty="0" smtClean="0">
                <a:solidFill>
                  <a:srgbClr val="C00000"/>
                </a:solidFill>
              </a:rPr>
              <a:t>-Field </a:t>
            </a:r>
            <a:r>
              <a:rPr lang="fr-FR" sz="3200" b="1" dirty="0" err="1">
                <a:solidFill>
                  <a:srgbClr val="C00000"/>
                </a:solidFill>
              </a:rPr>
              <a:t>results</a:t>
            </a:r>
            <a:r>
              <a:rPr lang="fr-FR" sz="3200" b="1" dirty="0">
                <a:solidFill>
                  <a:srgbClr val="C00000"/>
                </a:solidFill>
              </a:rPr>
              <a:t> (2 groups)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7"/>
    </mc:Choice>
    <mc:Fallback>
      <p:transition spd="slow" advTm="6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638</Words>
  <Application>Microsoft Office PowerPoint</Application>
  <PresentationFormat>Grand écran</PresentationFormat>
  <Paragraphs>126</Paragraphs>
  <Slides>17</Slides>
  <Notes>6</Notes>
  <HiddenSlides>0</HiddenSlides>
  <MMClips>17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Berlin Sans FB</vt:lpstr>
      <vt:lpstr>Calibri</vt:lpstr>
      <vt:lpstr>Calibri Light</vt:lpstr>
      <vt:lpstr>Comic Sans MS</vt:lpstr>
      <vt:lpstr>FrankRuehl</vt:lpstr>
      <vt:lpstr>Wingdings</vt:lpstr>
      <vt:lpstr>Thème Office</vt:lpstr>
      <vt:lpstr>Social Conflicts Studied by Statistical Physics Approach and Monte Carlo Simulations  Hung T. Diep (1), Miron Kaufman (2) and Sanda Kaufman (3)  (1) Univ.  Cergy-Pontoise, France, (2) Department of Physics, Cleveland State University, USA (3) Levin College of Urban Affairs, Cleveland State University, USA.</vt:lpstr>
      <vt:lpstr>I. Statistical Physics and Sociophysics</vt:lpstr>
      <vt:lpstr>Spin models</vt:lpstr>
      <vt:lpstr>Why can spins represent individuals in a society? </vt:lpstr>
      <vt:lpstr>Présentation PowerPoint</vt:lpstr>
      <vt:lpstr>Social temperature T</vt:lpstr>
      <vt:lpstr>Intra-group &amp; inter-group couplings</vt:lpstr>
      <vt:lpstr>Présentation PowerPoint</vt:lpstr>
      <vt:lpstr>Présentation PowerPoint</vt:lpstr>
      <vt:lpstr>Example  1: “Brexit” referendum</vt:lpstr>
      <vt:lpstr>Example 2:     US elections, 2016 in terms of attitudes</vt:lpstr>
      <vt:lpstr>Monte Carlo Simulation : role of social perturbations</vt:lpstr>
      <vt:lpstr>Three-Group Conflict:  Serbia-Herzegovina-Croatia 2018:  High T=&gt;  all initial conditions lead to the same fixed point (attractor), see curve on the right</vt:lpstr>
      <vt:lpstr>Three-Group Conflict:  Serbia-Herzegovina-Croatia 2018</vt:lpstr>
      <vt:lpstr>References</vt:lpstr>
      <vt:lpstr>   V. Conclusion : Further developments</vt:lpstr>
      <vt:lpstr>World Scientific, 2015, 648 pages Lectures, Problems, Solutions 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Conflicts Studied by Means of Statistical Physics and Monte Carlo Simulations Hung T. Diep (1), Miron Kaufman (2) and Sanda Kaufman (3)  (1) Univ.  Cergy-Pontoise, France, (2) Department of Physics, Cleveland State University, USA (3) Levin College of Urban Affairs, Cleveland State University, USA.</dc:title>
  <dc:creator>DIEP The hung</dc:creator>
  <cp:lastModifiedBy>DIEP The hung</cp:lastModifiedBy>
  <cp:revision>53</cp:revision>
  <dcterms:created xsi:type="dcterms:W3CDTF">2019-07-25T12:55:32Z</dcterms:created>
  <dcterms:modified xsi:type="dcterms:W3CDTF">2019-11-10T17:48:02Z</dcterms:modified>
</cp:coreProperties>
</file>